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71" r:id="rId4"/>
    <p:sldId id="275" r:id="rId5"/>
    <p:sldId id="276" r:id="rId6"/>
    <p:sldId id="277" r:id="rId7"/>
    <p:sldId id="272" r:id="rId8"/>
    <p:sldId id="274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0" r:id="rId17"/>
    <p:sldId id="261" r:id="rId18"/>
    <p:sldId id="256" r:id="rId19"/>
    <p:sldId id="262" r:id="rId20"/>
    <p:sldId id="263" r:id="rId21"/>
    <p:sldId id="266" r:id="rId22"/>
    <p:sldId id="264" r:id="rId23"/>
    <p:sldId id="268" r:id="rId24"/>
    <p:sldId id="267" r:id="rId25"/>
    <p:sldId id="269" r:id="rId26"/>
    <p:sldId id="273" r:id="rId27"/>
    <p:sldId id="257" r:id="rId28"/>
    <p:sldId id="28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ECFF"/>
    <a:srgbClr val="CCFFFF"/>
    <a:srgbClr val="FF33CC"/>
    <a:srgbClr val="CC6600"/>
    <a:srgbClr val="CC0099"/>
    <a:srgbClr val="CC3300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0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29A10-EC13-4D15-ADD6-3EA15F19EC79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smtClean="0"/>
              <a:t>можен</a:t>
            </a: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F871B-21DE-4BAE-8655-F1F55971E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4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EFE6-E0DC-47DA-899C-C3551FEDC6D8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CF23-61D9-463C-BF75-38AA4C92E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9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1E6A4-8A6A-4407-A10A-BD8AEC8A6F57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2347-5881-4B2C-92CA-586F8655B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3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C0F6-A9A7-4091-883B-ABD72BBC1B8B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244C-14CD-43FB-98FD-60366F502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6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6806-2638-4271-9F35-2D93BF8CE8C8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83497-7F0A-4F0A-9C45-FA64B7106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5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6EF6-02CD-46FC-A546-BD5742B4955E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CBF1-9169-44F5-B7A3-78B5FD046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2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E2DF-0E4D-49A9-A8C0-05AF42B4C472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39C92-F9A2-482D-9BE6-70DC2B25F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8606-6B81-4ACB-9CF0-8D98E3D4A8F7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DEB7-4987-4DB6-BD16-ED450E71B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6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B877-E474-48FD-BF6E-A7BE1EF94C04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DDB8-A8F7-4F98-8A11-7215450DF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4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F7E2-5C15-45E3-A05E-FAE2BFA050D7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29E8-80D1-4DC1-92C7-35763B784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6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7D9B-AA63-4B4D-872D-5B13E188E93B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EAE7-B889-4C23-B94F-937D44DC8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1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F9B1-95CA-405B-A811-B0E420BDD9DA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8C37-2F4D-4ABE-8715-844AADB94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0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78CC4B-CF2E-4EE3-A18D-F5E320B73A6A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DB4AE-EE2F-456A-B6A8-793CEC90E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gif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" Type="http://schemas.openxmlformats.org/officeDocument/2006/relationships/image" Target="../media/image14.jpeg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5" Type="http://schemas.openxmlformats.org/officeDocument/2006/relationships/image" Target="../media/image2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ladyo2004/view/317591/?page=4" TargetMode="External"/><Relationship Id="rId13" Type="http://schemas.openxmlformats.org/officeDocument/2006/relationships/hyperlink" Target="http://fotki.yandex.ru/users/ladyo2004/view/317425/?page=1" TargetMode="External"/><Relationship Id="rId18" Type="http://schemas.openxmlformats.org/officeDocument/2006/relationships/hyperlink" Target="http://s46.radikal.ru/i113/0808/81/a35e76246ffb.png" TargetMode="External"/><Relationship Id="rId3" Type="http://schemas.openxmlformats.org/officeDocument/2006/relationships/hyperlink" Target="http://merti.ru/kartinki/belosnezhka-kartinki" TargetMode="External"/><Relationship Id="rId7" Type="http://schemas.openxmlformats.org/officeDocument/2006/relationships/hyperlink" Target="http://fotki.yandex.ru/users/ladyo2004/view/317590/?page=4" TargetMode="External"/><Relationship Id="rId12" Type="http://schemas.openxmlformats.org/officeDocument/2006/relationships/hyperlink" Target="http://fotki.yandex.ru/users/svetlera/view/397853/?page=3" TargetMode="External"/><Relationship Id="rId17" Type="http://schemas.openxmlformats.org/officeDocument/2006/relationships/hyperlink" Target="http://www.kraljeva-sutjeska.com/tgq-clipart-student-snowwhite/" TargetMode="External"/><Relationship Id="rId2" Type="http://schemas.openxmlformats.org/officeDocument/2006/relationships/image" Target="../media/image30.jpg"/><Relationship Id="rId16" Type="http://schemas.openxmlformats.org/officeDocument/2006/relationships/hyperlink" Target="http://www.&#1082;&#1086;&#1083;&#1083;&#1072;&#1078;.net/collages/animatedfilms-sovietun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community/4091266/post148993074/" TargetMode="External"/><Relationship Id="rId11" Type="http://schemas.openxmlformats.org/officeDocument/2006/relationships/hyperlink" Target="http://radikal.ru/F/s012.radikal.ru/i320/1105/7e/70c70aeafdcd.jpg.html" TargetMode="External"/><Relationship Id="rId5" Type="http://schemas.openxmlformats.org/officeDocument/2006/relationships/hyperlink" Target="http://nifiga-sebe.ru/index.php?newsid=129526" TargetMode="External"/><Relationship Id="rId15" Type="http://schemas.openxmlformats.org/officeDocument/2006/relationships/hyperlink" Target="http://radikal.ru/F/i020.radikal.ru/1105/a4/2d75ea326dab.jpg.html" TargetMode="External"/><Relationship Id="rId10" Type="http://schemas.openxmlformats.org/officeDocument/2006/relationships/hyperlink" Target="http://segalega.ucoz.ru/news/animirovannye_kartinki_blestjashhie_animacii_blestjashki_zvjozdy_i_zvjozdochki/2011-02-22-166" TargetMode="External"/><Relationship Id="rId19" Type="http://schemas.openxmlformats.org/officeDocument/2006/relationships/image" Target="../media/image31.jpg"/><Relationship Id="rId4" Type="http://schemas.openxmlformats.org/officeDocument/2006/relationships/hyperlink" Target="http://nifiga-sebe.ru/index.php?newsid=128858" TargetMode="External"/><Relationship Id="rId9" Type="http://schemas.openxmlformats.org/officeDocument/2006/relationships/hyperlink" Target="http://fotki.yandex.ru/users/ladyo2004/view/317592/?page=4" TargetMode="External"/><Relationship Id="rId14" Type="http://schemas.openxmlformats.org/officeDocument/2006/relationships/hyperlink" Target="http://fotki.yandex.ru/users/ladyo2004/view/317525/?page=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8101013" y="6381750"/>
            <a:ext cx="1042987" cy="476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 rot="21378085">
            <a:off x="3130046" y="1527369"/>
            <a:ext cx="4681332" cy="172354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317500">
              <a:schemeClr val="accent6">
                <a:lumMod val="50000"/>
                <a:alpha val="41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Batang" pitchFamily="18" charset="-127"/>
              </a:rPr>
              <a:t>Белоснежка (</a:t>
            </a:r>
            <a:r>
              <a:rPr lang="en-US" sz="4400" b="1" i="1" dirty="0" smtClean="0">
                <a:solidFill>
                  <a:schemeClr val="bg1"/>
                </a:solidFill>
                <a:latin typeface="Batang" pitchFamily="18" charset="-127"/>
              </a:rPr>
              <a:t>Snow White)</a:t>
            </a:r>
            <a:r>
              <a:rPr lang="ru-RU" sz="4400" dirty="0" smtClean="0">
                <a:solidFill>
                  <a:schemeClr val="bg1"/>
                </a:solidFill>
                <a:latin typeface="Batang" pitchFamily="18" charset="-127"/>
              </a:rPr>
              <a:t>.</a:t>
            </a:r>
            <a:endParaRPr lang="ru-RU" sz="4400" dirty="0">
              <a:solidFill>
                <a:schemeClr val="bg1"/>
              </a:solidFill>
              <a:latin typeface="Batang" pitchFamily="18" charset="-127"/>
            </a:endParaRPr>
          </a:p>
          <a:p>
            <a:pPr algn="ctr"/>
            <a:r>
              <a:rPr lang="ru-RU" i="1" dirty="0">
                <a:solidFill>
                  <a:schemeClr val="bg1"/>
                </a:solidFill>
                <a:latin typeface="Batang" pitchFamily="18" charset="-127"/>
              </a:rPr>
              <a:t>тренажёр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235404" y="4599761"/>
            <a:ext cx="2336596" cy="1846659"/>
          </a:xfrm>
          <a:prstGeom prst="rect">
            <a:avLst/>
          </a:prstGeom>
          <a:solidFill>
            <a:srgbClr val="CCECFF">
              <a:alpha val="24000"/>
            </a:srgbClr>
          </a:solidFill>
          <a:ln>
            <a:noFill/>
          </a:ln>
          <a:effectLst>
            <a:glow rad="1905000">
              <a:srgbClr val="CCECFF">
                <a:alpha val="30000"/>
              </a:srgbClr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i="1" u="sng" dirty="0">
                <a:solidFill>
                  <a:srgbClr val="002060"/>
                </a:solidFill>
                <a:latin typeface="Arial" charset="0"/>
              </a:rPr>
              <a:t>Составитель:</a:t>
            </a:r>
            <a:r>
              <a:rPr lang="ru-RU" i="1" dirty="0">
                <a:solidFill>
                  <a:srgbClr val="002060"/>
                </a:solidFill>
                <a:latin typeface="Arial" charset="0"/>
              </a:rPr>
              <a:t> </a:t>
            </a:r>
            <a:endParaRPr lang="ru-RU" i="1" dirty="0" smtClean="0">
              <a:solidFill>
                <a:srgbClr val="002060"/>
              </a:solidFill>
              <a:latin typeface="Arial" charset="0"/>
            </a:endParaRPr>
          </a:p>
          <a:p>
            <a:r>
              <a:rPr lang="ru-RU" sz="1600" b="1" i="1" dirty="0" err="1" smtClean="0">
                <a:solidFill>
                  <a:srgbClr val="002060"/>
                </a:solidFill>
                <a:latin typeface="Arial" charset="0"/>
              </a:rPr>
              <a:t>Мухопад</a:t>
            </a:r>
            <a:r>
              <a:rPr lang="ru-RU" sz="1600" b="1" i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charset="0"/>
              </a:rPr>
              <a:t>Виталина</a:t>
            </a:r>
            <a:r>
              <a:rPr lang="ru-RU" sz="1600" b="1" i="1" dirty="0" smtClean="0">
                <a:solidFill>
                  <a:srgbClr val="002060"/>
                </a:solidFill>
                <a:latin typeface="Arial" charset="0"/>
              </a:rPr>
              <a:t>  Анатольевна</a:t>
            </a:r>
            <a:r>
              <a:rPr lang="ru-RU" sz="1600" i="1" dirty="0" smtClean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sz="1600" i="1" dirty="0">
                <a:solidFill>
                  <a:srgbClr val="002060"/>
                </a:solidFill>
                <a:latin typeface="Arial" charset="0"/>
              </a:rPr>
              <a:t>учитель </a:t>
            </a:r>
            <a:r>
              <a:rPr lang="ru-RU" sz="1600" i="1" dirty="0" smtClean="0">
                <a:solidFill>
                  <a:srgbClr val="002060"/>
                </a:solidFill>
                <a:latin typeface="Arial" charset="0"/>
              </a:rPr>
              <a:t>иностранных языков </a:t>
            </a:r>
            <a:endParaRPr lang="ru-RU" sz="1600" i="1" dirty="0">
              <a:solidFill>
                <a:srgbClr val="002060"/>
              </a:solidFill>
              <a:latin typeface="Arial" charset="0"/>
            </a:endParaRPr>
          </a:p>
          <a:p>
            <a:r>
              <a:rPr lang="ru-RU" sz="1600" i="1" dirty="0">
                <a:solidFill>
                  <a:srgbClr val="002060"/>
                </a:solidFill>
                <a:latin typeface="Arial" charset="0"/>
              </a:rPr>
              <a:t>МОУ </a:t>
            </a:r>
            <a:r>
              <a:rPr lang="ru-RU" sz="1600" i="1" dirty="0" smtClean="0">
                <a:solidFill>
                  <a:srgbClr val="002060"/>
                </a:solidFill>
                <a:latin typeface="Arial" charset="0"/>
              </a:rPr>
              <a:t>школы </a:t>
            </a:r>
            <a:r>
              <a:rPr lang="ru-RU" sz="1600" i="1" dirty="0">
                <a:solidFill>
                  <a:srgbClr val="002060"/>
                </a:solidFill>
                <a:latin typeface="Arial" charset="0"/>
              </a:rPr>
              <a:t>№ </a:t>
            </a:r>
            <a:r>
              <a:rPr lang="ru-RU" sz="1600" i="1" dirty="0" smtClean="0">
                <a:solidFill>
                  <a:srgbClr val="002060"/>
                </a:solidFill>
                <a:latin typeface="Arial" charset="0"/>
              </a:rPr>
              <a:t>4, </a:t>
            </a:r>
            <a:r>
              <a:rPr lang="ru-RU" sz="1600" i="1" dirty="0">
                <a:solidFill>
                  <a:srgbClr val="002060"/>
                </a:solidFill>
                <a:latin typeface="Arial" charset="0"/>
              </a:rPr>
              <a:t>г. </a:t>
            </a:r>
            <a:r>
              <a:rPr lang="ru-RU" sz="1600" i="1" dirty="0" smtClean="0">
                <a:solidFill>
                  <a:srgbClr val="002060"/>
                </a:solidFill>
                <a:latin typeface="Arial" charset="0"/>
              </a:rPr>
              <a:t>Воронеж</a:t>
            </a:r>
            <a:endParaRPr lang="ru-RU" sz="1600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31" name="Picture 7" descr="C:\Users\Администратор\Desktop\0_6121d_779659b5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1755576"/>
            <a:ext cx="62646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90" y="-245889"/>
            <a:ext cx="3492038" cy="2148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51" y="0"/>
            <a:ext cx="4831387" cy="4941168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07704" y="836712"/>
            <a:ext cx="532859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" charset="0"/>
              </a:rPr>
              <a:t>         Притяжательный падеж существительного</a:t>
            </a:r>
          </a:p>
          <a:p>
            <a:r>
              <a:rPr lang="ru-RU" sz="1500" dirty="0" smtClean="0">
                <a:latin typeface="Arial" charset="0"/>
              </a:rPr>
              <a:t>Система английских падежей гораздо проще, чем система русских. В русском </a:t>
            </a:r>
            <a:r>
              <a:rPr lang="ru-RU" sz="1500" dirty="0" smtClean="0">
                <a:solidFill>
                  <a:srgbClr val="FF00FF"/>
                </a:solidFill>
                <a:latin typeface="Arial" charset="0"/>
              </a:rPr>
              <a:t>6</a:t>
            </a:r>
            <a:r>
              <a:rPr lang="ru-RU" sz="1500" dirty="0" smtClean="0">
                <a:latin typeface="Arial" charset="0"/>
              </a:rPr>
              <a:t> </a:t>
            </a:r>
            <a:r>
              <a:rPr lang="ru-RU" sz="1500" dirty="0" smtClean="0">
                <a:solidFill>
                  <a:srgbClr val="FF00FF"/>
                </a:solidFill>
                <a:latin typeface="Arial" charset="0"/>
              </a:rPr>
              <a:t>падежей</a:t>
            </a:r>
            <a:r>
              <a:rPr lang="ru-RU" sz="1500" dirty="0" smtClean="0">
                <a:latin typeface="Arial" charset="0"/>
              </a:rPr>
              <a:t> (именительный, родительный, дательный, винительный, творительный, предложный). А английские существительные имеют только </a:t>
            </a:r>
            <a:r>
              <a:rPr lang="ru-RU" sz="1500" dirty="0" smtClean="0">
                <a:solidFill>
                  <a:srgbClr val="FF00FF"/>
                </a:solidFill>
                <a:latin typeface="Arial" charset="0"/>
              </a:rPr>
              <a:t>2</a:t>
            </a:r>
            <a:r>
              <a:rPr lang="ru-RU" sz="1500" dirty="0" smtClean="0">
                <a:latin typeface="Arial" charset="0"/>
              </a:rPr>
              <a:t> </a:t>
            </a:r>
            <a:r>
              <a:rPr lang="ru-RU" sz="1500" dirty="0" smtClean="0">
                <a:solidFill>
                  <a:srgbClr val="FF00FF"/>
                </a:solidFill>
                <a:latin typeface="Arial" charset="0"/>
              </a:rPr>
              <a:t>падежа</a:t>
            </a:r>
            <a:r>
              <a:rPr lang="en-US" sz="1500" dirty="0" smtClean="0">
                <a:solidFill>
                  <a:srgbClr val="FF00FF"/>
                </a:solidFill>
                <a:latin typeface="Arial" charset="0"/>
              </a:rPr>
              <a:t> (!)</a:t>
            </a:r>
            <a:r>
              <a:rPr lang="ru-RU" sz="1500" dirty="0" smtClean="0">
                <a:latin typeface="Arial" charset="0"/>
              </a:rPr>
              <a:t>. Один падеж, он называется </a:t>
            </a:r>
            <a:r>
              <a:rPr lang="ru-RU" sz="1500" b="1" dirty="0" smtClean="0">
                <a:latin typeface="Arial" charset="0"/>
              </a:rPr>
              <a:t>общий</a:t>
            </a:r>
            <a:r>
              <a:rPr lang="ru-RU" sz="1500" dirty="0" smtClean="0">
                <a:latin typeface="Arial" charset="0"/>
              </a:rPr>
              <a:t>, вы уже давно знаете. Это существительное в той форме, в какой оно даётся в словаре. Другой падеж называется </a:t>
            </a:r>
            <a:r>
              <a:rPr lang="ru-RU" sz="1500" b="1" dirty="0" smtClean="0">
                <a:latin typeface="Arial" charset="0"/>
              </a:rPr>
              <a:t>притяжательным</a:t>
            </a:r>
            <a:r>
              <a:rPr lang="ru-RU" sz="1500" dirty="0" smtClean="0">
                <a:latin typeface="Arial" charset="0"/>
              </a:rPr>
              <a:t>. </a:t>
            </a:r>
            <a:r>
              <a:rPr lang="ru-RU" sz="1500" u="sng" dirty="0" smtClean="0">
                <a:latin typeface="Arial" charset="0"/>
              </a:rPr>
              <a:t>Он показывает, кому принадлежит та или иная вещь</a:t>
            </a:r>
            <a:r>
              <a:rPr lang="ru-RU" sz="1500" dirty="0" smtClean="0">
                <a:latin typeface="Arial" charset="0"/>
              </a:rPr>
              <a:t>. Существительное </a:t>
            </a:r>
            <a:r>
              <a:rPr lang="ru-RU" sz="1500" u="sng" dirty="0" smtClean="0">
                <a:latin typeface="Arial" charset="0"/>
              </a:rPr>
              <a:t>в единственном числе </a:t>
            </a:r>
            <a:r>
              <a:rPr lang="ru-RU" sz="1500" dirty="0" smtClean="0">
                <a:latin typeface="Arial" charset="0"/>
              </a:rPr>
              <a:t>образует притяжательный падеж при помощи апострофа и окончания </a:t>
            </a:r>
            <a:r>
              <a:rPr lang="ru-RU" sz="1500" b="1" dirty="0" smtClean="0">
                <a:solidFill>
                  <a:srgbClr val="FF33CC"/>
                </a:solidFill>
                <a:latin typeface="Arial" charset="0"/>
              </a:rPr>
              <a:t>-</a:t>
            </a:r>
            <a:r>
              <a:rPr lang="en-US" sz="1500" b="1" dirty="0" smtClean="0">
                <a:solidFill>
                  <a:srgbClr val="FF33CC"/>
                </a:solidFill>
                <a:latin typeface="Arial" charset="0"/>
              </a:rPr>
              <a:t>s</a:t>
            </a:r>
            <a:r>
              <a:rPr lang="ru-RU" sz="1500" dirty="0">
                <a:latin typeface="Arial" charset="0"/>
              </a:rPr>
              <a:t>:</a:t>
            </a:r>
            <a:endParaRPr lang="en-US" sz="1500" dirty="0" smtClean="0">
              <a:latin typeface="Arial" charset="0"/>
            </a:endParaRPr>
          </a:p>
          <a:p>
            <a:r>
              <a:rPr lang="en-US" sz="1500" i="1" dirty="0" smtClean="0">
                <a:latin typeface="Arial" charset="0"/>
              </a:rPr>
              <a:t>                      </a:t>
            </a:r>
          </a:p>
          <a:p>
            <a:r>
              <a:rPr lang="en-US" sz="1500" i="1" dirty="0">
                <a:latin typeface="Arial" charset="0"/>
              </a:rPr>
              <a:t> </a:t>
            </a:r>
            <a:r>
              <a:rPr lang="en-US" sz="1500" i="1" dirty="0" smtClean="0">
                <a:latin typeface="Arial" charset="0"/>
              </a:rPr>
              <a:t>                     the boy</a:t>
            </a:r>
            <a:r>
              <a:rPr lang="en-US" sz="1500" b="1" i="1" dirty="0" smtClean="0">
                <a:solidFill>
                  <a:srgbClr val="FF33CC"/>
                </a:solidFill>
                <a:latin typeface="Arial" charset="0"/>
              </a:rPr>
              <a:t>’s</a:t>
            </a:r>
            <a:r>
              <a:rPr lang="en-US" sz="1500" i="1" dirty="0" smtClean="0">
                <a:latin typeface="Arial" charset="0"/>
              </a:rPr>
              <a:t> dog </a:t>
            </a:r>
            <a:r>
              <a:rPr lang="en-US" sz="1500" dirty="0" smtClean="0">
                <a:latin typeface="Arial" charset="0"/>
              </a:rPr>
              <a:t>– </a:t>
            </a:r>
            <a:r>
              <a:rPr lang="ru-RU" sz="1500" dirty="0" smtClean="0">
                <a:latin typeface="Arial" charset="0"/>
              </a:rPr>
              <a:t>собака мальчика</a:t>
            </a:r>
          </a:p>
          <a:p>
            <a:r>
              <a:rPr lang="en-US" sz="1500" i="1" dirty="0" smtClean="0">
                <a:latin typeface="Arial" charset="0"/>
              </a:rPr>
              <a:t>                      the girl</a:t>
            </a:r>
            <a:r>
              <a:rPr lang="en-US" sz="1500" b="1" i="1" dirty="0" smtClean="0">
                <a:solidFill>
                  <a:srgbClr val="FF33CC"/>
                </a:solidFill>
                <a:latin typeface="Arial" charset="0"/>
              </a:rPr>
              <a:t>’s</a:t>
            </a:r>
            <a:r>
              <a:rPr lang="en-US" sz="1500" i="1" dirty="0" smtClean="0">
                <a:latin typeface="Arial" charset="0"/>
              </a:rPr>
              <a:t> cat </a:t>
            </a:r>
            <a:r>
              <a:rPr lang="en-US" sz="1500" dirty="0" smtClean="0">
                <a:latin typeface="Arial" charset="0"/>
              </a:rPr>
              <a:t>– </a:t>
            </a:r>
            <a:r>
              <a:rPr lang="ru-RU" sz="1500" dirty="0" smtClean="0">
                <a:latin typeface="Arial" charset="0"/>
              </a:rPr>
              <a:t>кошка девочки. </a:t>
            </a:r>
          </a:p>
          <a:p>
            <a:endParaRPr lang="ru-RU" sz="1600" dirty="0" smtClean="0">
              <a:latin typeface="Arial" charset="0"/>
            </a:endParaRPr>
          </a:p>
          <a:p>
            <a:endParaRPr lang="ru-RU" sz="1600" dirty="0"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9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195736" y="1051862"/>
            <a:ext cx="532859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500" dirty="0" smtClean="0">
                <a:latin typeface="Arial" charset="0"/>
              </a:rPr>
              <a:t>Обратите внимание на порядок слов в русском и английском языках. Он не одинаков: </a:t>
            </a:r>
          </a:p>
          <a:p>
            <a:r>
              <a:rPr lang="ru-RU" sz="1500" dirty="0" smtClean="0">
                <a:latin typeface="Arial" charset="0"/>
              </a:rPr>
              <a:t>                 </a:t>
            </a:r>
          </a:p>
          <a:p>
            <a:r>
              <a:rPr lang="ru-RU" sz="1500" dirty="0">
                <a:latin typeface="Arial" charset="0"/>
              </a:rPr>
              <a:t> </a:t>
            </a:r>
            <a:r>
              <a:rPr lang="ru-RU" sz="1500" dirty="0" smtClean="0">
                <a:latin typeface="Arial" charset="0"/>
              </a:rPr>
              <a:t>                                кот Тома</a:t>
            </a:r>
          </a:p>
          <a:p>
            <a:endParaRPr lang="ru-RU" sz="1500" dirty="0">
              <a:latin typeface="Arial" charset="0"/>
            </a:endParaRPr>
          </a:p>
          <a:p>
            <a:r>
              <a:rPr lang="ru-RU" sz="1500" dirty="0" smtClean="0">
                <a:latin typeface="Arial" charset="0"/>
              </a:rPr>
              <a:t>                                </a:t>
            </a:r>
            <a:r>
              <a:rPr lang="en-US" sz="1500" dirty="0" smtClean="0">
                <a:latin typeface="Arial" charset="0"/>
              </a:rPr>
              <a:t>Tom</a:t>
            </a:r>
            <a:r>
              <a:rPr lang="en-US" sz="1500" b="1" dirty="0" smtClean="0">
                <a:solidFill>
                  <a:srgbClr val="FF33CC"/>
                </a:solidFill>
                <a:latin typeface="Arial" charset="0"/>
              </a:rPr>
              <a:t>’s</a:t>
            </a:r>
            <a:r>
              <a:rPr lang="en-US" sz="1500" dirty="0" smtClean="0">
                <a:latin typeface="Arial" charset="0"/>
              </a:rPr>
              <a:t> cat</a:t>
            </a:r>
          </a:p>
          <a:p>
            <a:endParaRPr lang="en-US" sz="1500" dirty="0">
              <a:latin typeface="Arial" charset="0"/>
            </a:endParaRPr>
          </a:p>
          <a:p>
            <a:r>
              <a:rPr lang="en-US" sz="1500" dirty="0">
                <a:latin typeface="Arial" charset="0"/>
              </a:rPr>
              <a:t> </a:t>
            </a:r>
            <a:r>
              <a:rPr lang="en-US" sz="1500" dirty="0" smtClean="0">
                <a:latin typeface="Arial" charset="0"/>
              </a:rPr>
              <a:t>                  </a:t>
            </a:r>
            <a:r>
              <a:rPr lang="ru-RU" sz="1500" dirty="0" smtClean="0">
                <a:latin typeface="Arial" charset="0"/>
              </a:rPr>
              <a:t>     </a:t>
            </a:r>
            <a:r>
              <a:rPr lang="en-US" sz="1500" dirty="0" smtClean="0">
                <a:latin typeface="Arial" charset="0"/>
              </a:rPr>
              <a:t> </a:t>
            </a:r>
            <a:r>
              <a:rPr lang="ru-RU" sz="1500" dirty="0" smtClean="0">
                <a:latin typeface="Arial" charset="0"/>
              </a:rPr>
              <a:t>карандаш ученика</a:t>
            </a:r>
          </a:p>
          <a:p>
            <a:endParaRPr lang="ru-RU" sz="1500" dirty="0">
              <a:latin typeface="Arial" charset="0"/>
            </a:endParaRPr>
          </a:p>
          <a:p>
            <a:r>
              <a:rPr lang="ru-RU" sz="1500" dirty="0" smtClean="0">
                <a:latin typeface="Arial" charset="0"/>
              </a:rPr>
              <a:t>                         </a:t>
            </a:r>
            <a:r>
              <a:rPr lang="en-US" sz="1500" dirty="0" smtClean="0">
                <a:latin typeface="Arial" charset="0"/>
              </a:rPr>
              <a:t> the pupil</a:t>
            </a:r>
            <a:r>
              <a:rPr lang="en-US" sz="1500" b="1" dirty="0" smtClean="0">
                <a:solidFill>
                  <a:srgbClr val="FF33CC"/>
                </a:solidFill>
                <a:latin typeface="Arial" charset="0"/>
              </a:rPr>
              <a:t>’s</a:t>
            </a:r>
            <a:r>
              <a:rPr lang="en-US" sz="1500" dirty="0" smtClean="0">
                <a:latin typeface="Arial" charset="0"/>
              </a:rPr>
              <a:t> pencil         </a:t>
            </a:r>
            <a:endParaRPr lang="ru-RU" sz="1500" dirty="0" smtClean="0">
              <a:latin typeface="Arial" charset="0"/>
            </a:endParaRPr>
          </a:p>
          <a:p>
            <a:endParaRPr lang="ru-RU" sz="1600" dirty="0" smtClean="0">
              <a:latin typeface="Arial" charset="0"/>
            </a:endParaRPr>
          </a:p>
          <a:p>
            <a:endParaRPr lang="ru-RU" sz="1600" dirty="0">
              <a:latin typeface="Arial" charset="0"/>
            </a:endParaRPr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139952" y="198884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208983" y="2924944"/>
            <a:ext cx="43800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7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07704" y="620688"/>
            <a:ext cx="5328592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Arial" charset="0"/>
              </a:rPr>
              <a:t>Глагол </a:t>
            </a:r>
            <a:r>
              <a:rPr lang="en-US" sz="1500" b="1" u="sng" dirty="0" smtClean="0">
                <a:solidFill>
                  <a:srgbClr val="CC0099"/>
                </a:solidFill>
                <a:latin typeface="Arial" charset="0"/>
              </a:rPr>
              <a:t>can</a:t>
            </a:r>
            <a:endParaRPr lang="ru-RU" sz="1500" b="1" dirty="0" smtClean="0">
              <a:latin typeface="Arial" charset="0"/>
            </a:endParaRPr>
          </a:p>
          <a:p>
            <a:r>
              <a:rPr lang="ru-RU" sz="1450" dirty="0" smtClean="0">
                <a:latin typeface="Arial" charset="0"/>
              </a:rPr>
              <a:t>Глагол </a:t>
            </a:r>
            <a:r>
              <a:rPr lang="en-US" sz="1450" b="1" dirty="0" smtClean="0">
                <a:solidFill>
                  <a:srgbClr val="CC0099"/>
                </a:solidFill>
                <a:latin typeface="Arial" charset="0"/>
              </a:rPr>
              <a:t>can</a:t>
            </a:r>
            <a:r>
              <a:rPr lang="ru-RU" sz="1450" dirty="0" smtClean="0">
                <a:solidFill>
                  <a:srgbClr val="CC0099"/>
                </a:solidFill>
                <a:latin typeface="Arial" charset="0"/>
              </a:rPr>
              <a:t> </a:t>
            </a:r>
            <a:r>
              <a:rPr lang="ru-RU" sz="1450" dirty="0">
                <a:latin typeface="Arial" charset="0"/>
              </a:rPr>
              <a:t>переводится на русский язык </a:t>
            </a:r>
            <a:r>
              <a:rPr lang="ru-RU" sz="1450" b="1" dirty="0" smtClean="0">
                <a:latin typeface="Arial" charset="0"/>
              </a:rPr>
              <a:t>уметь</a:t>
            </a:r>
            <a:r>
              <a:rPr lang="ru-RU" sz="1450" dirty="0" smtClean="0">
                <a:latin typeface="Arial" charset="0"/>
              </a:rPr>
              <a:t> </a:t>
            </a:r>
            <a:r>
              <a:rPr lang="en-US" sz="1450" dirty="0" smtClean="0">
                <a:latin typeface="Arial" charset="0"/>
              </a:rPr>
              <a:t>/</a:t>
            </a:r>
            <a:r>
              <a:rPr lang="ru-RU" sz="1450" dirty="0" smtClean="0">
                <a:latin typeface="Arial" charset="0"/>
              </a:rPr>
              <a:t> </a:t>
            </a:r>
            <a:r>
              <a:rPr lang="ru-RU" sz="1450" b="1" dirty="0" smtClean="0">
                <a:latin typeface="Arial" charset="0"/>
              </a:rPr>
              <a:t>мочь</a:t>
            </a:r>
            <a:r>
              <a:rPr lang="ru-RU" sz="1450" dirty="0" smtClean="0">
                <a:latin typeface="Arial" charset="0"/>
              </a:rPr>
              <a:t>.</a:t>
            </a:r>
          </a:p>
          <a:p>
            <a:r>
              <a:rPr lang="ru-RU" sz="1450" dirty="0" smtClean="0">
                <a:latin typeface="Arial" charset="0"/>
              </a:rPr>
              <a:t>После </a:t>
            </a:r>
            <a:r>
              <a:rPr lang="en-US" sz="1450" dirty="0" smtClean="0">
                <a:latin typeface="Arial" charset="0"/>
              </a:rPr>
              <a:t>can</a:t>
            </a:r>
            <a:r>
              <a:rPr lang="ru-RU" sz="1450" dirty="0" smtClean="0">
                <a:latin typeface="Arial" charset="0"/>
              </a:rPr>
              <a:t> нельзя употреблять частицу </a:t>
            </a:r>
            <a:r>
              <a:rPr lang="en-US" sz="1450" b="1" dirty="0" smtClean="0">
                <a:latin typeface="Arial" charset="0"/>
              </a:rPr>
              <a:t>to</a:t>
            </a:r>
            <a:r>
              <a:rPr lang="en-US" sz="1450" dirty="0" smtClean="0">
                <a:latin typeface="Arial" charset="0"/>
              </a:rPr>
              <a:t>.</a:t>
            </a:r>
          </a:p>
          <a:p>
            <a:r>
              <a:rPr lang="ru-RU" sz="1450" dirty="0" smtClean="0">
                <a:latin typeface="Arial" charset="0"/>
              </a:rPr>
              <a:t>Сравните: </a:t>
            </a:r>
            <a:r>
              <a:rPr lang="en-US" sz="1450" i="1" dirty="0" smtClean="0">
                <a:latin typeface="Arial" charset="0"/>
              </a:rPr>
              <a:t>They </a:t>
            </a:r>
            <a:r>
              <a:rPr lang="en-US" sz="1450" b="1" i="1" dirty="0" smtClean="0">
                <a:latin typeface="Arial" charset="0"/>
              </a:rPr>
              <a:t>like to </a:t>
            </a:r>
            <a:r>
              <a:rPr lang="en-US" sz="1450" i="1" dirty="0" smtClean="0">
                <a:latin typeface="Arial" charset="0"/>
              </a:rPr>
              <a:t>play. </a:t>
            </a:r>
            <a:r>
              <a:rPr lang="en-US" sz="1450" dirty="0" smtClean="0">
                <a:latin typeface="Arial" charset="0"/>
              </a:rPr>
              <a:t>– </a:t>
            </a:r>
            <a:r>
              <a:rPr lang="ru-RU" sz="1450" dirty="0" smtClean="0">
                <a:latin typeface="Arial" charset="0"/>
              </a:rPr>
              <a:t>Они </a:t>
            </a:r>
            <a:r>
              <a:rPr lang="ru-RU" sz="1450" b="1" dirty="0" smtClean="0">
                <a:latin typeface="Arial" charset="0"/>
              </a:rPr>
              <a:t>любят</a:t>
            </a:r>
            <a:r>
              <a:rPr lang="ru-RU" sz="1450" dirty="0" smtClean="0">
                <a:latin typeface="Arial" charset="0"/>
              </a:rPr>
              <a:t> играть.</a:t>
            </a:r>
          </a:p>
          <a:p>
            <a:r>
              <a:rPr lang="ru-RU" sz="1450" i="1" dirty="0">
                <a:latin typeface="Arial" charset="0"/>
              </a:rPr>
              <a:t> </a:t>
            </a:r>
            <a:r>
              <a:rPr lang="ru-RU" sz="1450" i="1" dirty="0" smtClean="0">
                <a:latin typeface="Arial" charset="0"/>
              </a:rPr>
              <a:t>                  </a:t>
            </a:r>
            <a:r>
              <a:rPr lang="en-US" sz="1450" i="1" dirty="0" smtClean="0">
                <a:latin typeface="Arial" charset="0"/>
              </a:rPr>
              <a:t>They </a:t>
            </a:r>
            <a:r>
              <a:rPr lang="en-US" sz="1450" b="1" i="1" dirty="0" smtClean="0">
                <a:solidFill>
                  <a:srgbClr val="CC0099"/>
                </a:solidFill>
                <a:latin typeface="Arial" charset="0"/>
              </a:rPr>
              <a:t>can</a:t>
            </a:r>
            <a:r>
              <a:rPr lang="en-US" sz="1450" i="1" dirty="0" smtClean="0">
                <a:latin typeface="Arial" charset="0"/>
              </a:rPr>
              <a:t> _ play. </a:t>
            </a:r>
            <a:r>
              <a:rPr lang="en-US" sz="1450" dirty="0" smtClean="0">
                <a:latin typeface="Arial" charset="0"/>
              </a:rPr>
              <a:t>– </a:t>
            </a:r>
            <a:r>
              <a:rPr lang="ru-RU" sz="1450" dirty="0" smtClean="0">
                <a:latin typeface="Arial" charset="0"/>
              </a:rPr>
              <a:t>Они </a:t>
            </a:r>
            <a:r>
              <a:rPr lang="ru-RU" sz="1450" b="1" dirty="0" smtClean="0">
                <a:latin typeface="Arial" charset="0"/>
              </a:rPr>
              <a:t>умеют</a:t>
            </a:r>
            <a:r>
              <a:rPr lang="ru-RU" sz="1450" dirty="0" smtClean="0">
                <a:latin typeface="Arial" charset="0"/>
              </a:rPr>
              <a:t> играть.</a:t>
            </a:r>
            <a:endParaRPr lang="en-US" sz="1450" dirty="0" smtClean="0">
              <a:latin typeface="Arial" charset="0"/>
            </a:endParaRPr>
          </a:p>
          <a:p>
            <a:endParaRPr lang="en-US" sz="1450" dirty="0" smtClean="0">
              <a:latin typeface="Arial" charset="0"/>
            </a:endParaRPr>
          </a:p>
          <a:p>
            <a:r>
              <a:rPr lang="ru-RU" sz="1450" dirty="0" smtClean="0">
                <a:latin typeface="Arial" charset="0"/>
              </a:rPr>
              <a:t>Чтобы </a:t>
            </a:r>
            <a:r>
              <a:rPr lang="ru-RU" sz="1450" dirty="0">
                <a:latin typeface="Arial" charset="0"/>
              </a:rPr>
              <a:t>задать </a:t>
            </a:r>
            <a:r>
              <a:rPr lang="ru-RU" sz="1450" dirty="0" smtClean="0">
                <a:latin typeface="Arial" charset="0"/>
              </a:rPr>
              <a:t>вопрос, </a:t>
            </a:r>
            <a:r>
              <a:rPr lang="ru-RU" sz="1450" dirty="0">
                <a:latin typeface="Arial" charset="0"/>
              </a:rPr>
              <a:t>нужно глагол </a:t>
            </a:r>
            <a:r>
              <a:rPr lang="en-US" sz="1450" b="1" dirty="0" smtClean="0">
                <a:latin typeface="Arial" charset="0"/>
              </a:rPr>
              <a:t>can</a:t>
            </a:r>
            <a:r>
              <a:rPr lang="ru-RU" sz="1450" dirty="0">
                <a:latin typeface="Arial" charset="0"/>
              </a:rPr>
              <a:t> </a:t>
            </a:r>
            <a:r>
              <a:rPr lang="ru-RU" sz="1450" dirty="0" smtClean="0">
                <a:latin typeface="Arial" charset="0"/>
              </a:rPr>
              <a:t>(как и глаголы </a:t>
            </a:r>
            <a:r>
              <a:rPr lang="en-US" sz="1450" b="1" dirty="0" smtClean="0">
                <a:latin typeface="Arial" charset="0"/>
              </a:rPr>
              <a:t>be </a:t>
            </a:r>
            <a:r>
              <a:rPr lang="ru-RU" sz="1450" dirty="0" smtClean="0">
                <a:latin typeface="Arial" charset="0"/>
              </a:rPr>
              <a:t>и </a:t>
            </a:r>
            <a:r>
              <a:rPr lang="en-US" sz="1450" b="1" dirty="0" smtClean="0">
                <a:latin typeface="Arial" charset="0"/>
              </a:rPr>
              <a:t>have</a:t>
            </a:r>
            <a:r>
              <a:rPr lang="ru-RU" sz="1450" dirty="0">
                <a:latin typeface="Arial" charset="0"/>
              </a:rPr>
              <a:t>)</a:t>
            </a:r>
            <a:r>
              <a:rPr lang="en-US" sz="1450" dirty="0" smtClean="0">
                <a:latin typeface="Arial" charset="0"/>
              </a:rPr>
              <a:t> </a:t>
            </a:r>
            <a:r>
              <a:rPr lang="ru-RU" sz="1450" dirty="0" smtClean="0">
                <a:latin typeface="Arial" charset="0"/>
              </a:rPr>
              <a:t>вынести </a:t>
            </a:r>
            <a:r>
              <a:rPr lang="ru-RU" sz="1450" dirty="0">
                <a:latin typeface="Arial" charset="0"/>
              </a:rPr>
              <a:t>вперёд и поставить перед </a:t>
            </a:r>
            <a:r>
              <a:rPr lang="ru-RU" sz="1450" dirty="0" smtClean="0">
                <a:latin typeface="Arial" charset="0"/>
              </a:rPr>
              <a:t>подлежащим:</a:t>
            </a:r>
          </a:p>
          <a:p>
            <a:r>
              <a:rPr lang="en-US" sz="1450" dirty="0" smtClean="0">
                <a:latin typeface="Arial" charset="0"/>
              </a:rPr>
              <a:t>                               </a:t>
            </a:r>
            <a:r>
              <a:rPr lang="en-US" sz="1450" dirty="0" smtClean="0">
                <a:solidFill>
                  <a:srgbClr val="CC0099"/>
                </a:solidFill>
                <a:latin typeface="Arial" charset="0"/>
              </a:rPr>
              <a:t>Can</a:t>
            </a:r>
            <a:r>
              <a:rPr lang="en-US" sz="1450" dirty="0" smtClean="0">
                <a:latin typeface="Arial" charset="0"/>
              </a:rPr>
              <a:t> I take the box?</a:t>
            </a:r>
          </a:p>
          <a:p>
            <a:r>
              <a:rPr lang="en-US" sz="1450" dirty="0" smtClean="0">
                <a:latin typeface="Arial" charset="0"/>
              </a:rPr>
              <a:t>                               </a:t>
            </a:r>
            <a:r>
              <a:rPr lang="en-US" sz="1450" dirty="0" smtClean="0">
                <a:solidFill>
                  <a:srgbClr val="CC0099"/>
                </a:solidFill>
                <a:latin typeface="Arial" charset="0"/>
              </a:rPr>
              <a:t>Can</a:t>
            </a:r>
            <a:r>
              <a:rPr lang="en-US" sz="1450" dirty="0" smtClean="0">
                <a:latin typeface="Arial" charset="0"/>
              </a:rPr>
              <a:t> you help me?</a:t>
            </a:r>
          </a:p>
          <a:p>
            <a:r>
              <a:rPr lang="en-US" sz="1450" dirty="0">
                <a:latin typeface="Arial" charset="0"/>
              </a:rPr>
              <a:t> </a:t>
            </a:r>
            <a:r>
              <a:rPr lang="en-US" sz="1450" dirty="0" smtClean="0">
                <a:latin typeface="Arial" charset="0"/>
              </a:rPr>
              <a:t>                              </a:t>
            </a:r>
            <a:r>
              <a:rPr lang="en-US" sz="1450" dirty="0" smtClean="0">
                <a:solidFill>
                  <a:srgbClr val="CC0099"/>
                </a:solidFill>
                <a:latin typeface="Arial" charset="0"/>
              </a:rPr>
              <a:t>Can</a:t>
            </a:r>
            <a:r>
              <a:rPr lang="en-US" sz="1450" dirty="0" smtClean="0">
                <a:latin typeface="Arial" charset="0"/>
              </a:rPr>
              <a:t> Mary swim?</a:t>
            </a:r>
          </a:p>
          <a:p>
            <a:r>
              <a:rPr lang="en-US" sz="1450" dirty="0">
                <a:latin typeface="Arial" charset="0"/>
              </a:rPr>
              <a:t> </a:t>
            </a:r>
            <a:r>
              <a:rPr lang="en-US" sz="1450" dirty="0" smtClean="0">
                <a:latin typeface="Arial" charset="0"/>
              </a:rPr>
              <a:t>                              </a:t>
            </a:r>
            <a:r>
              <a:rPr lang="en-US" sz="1450" dirty="0" smtClean="0">
                <a:solidFill>
                  <a:srgbClr val="CC0099"/>
                </a:solidFill>
                <a:latin typeface="Arial" charset="0"/>
              </a:rPr>
              <a:t>Can</a:t>
            </a:r>
            <a:r>
              <a:rPr lang="en-US" sz="1450" dirty="0" smtClean="0">
                <a:latin typeface="Arial" charset="0"/>
              </a:rPr>
              <a:t> Mike play tennis?</a:t>
            </a:r>
          </a:p>
          <a:p>
            <a:r>
              <a:rPr lang="ru-RU" sz="1450" dirty="0">
                <a:latin typeface="Arial" charset="0"/>
              </a:rPr>
              <a:t>Для того, чтобы сказать, что </a:t>
            </a:r>
            <a:r>
              <a:rPr lang="ru-RU" sz="1450" dirty="0" smtClean="0">
                <a:latin typeface="Arial" charset="0"/>
              </a:rPr>
              <a:t>кого-то </a:t>
            </a:r>
            <a:r>
              <a:rPr lang="ru-RU" sz="1450" dirty="0">
                <a:latin typeface="Arial" charset="0"/>
              </a:rPr>
              <a:t>чего-то </a:t>
            </a:r>
            <a:r>
              <a:rPr lang="ru-RU" sz="1450" dirty="0" smtClean="0">
                <a:latin typeface="Arial" charset="0"/>
              </a:rPr>
              <a:t>не</a:t>
            </a:r>
            <a:r>
              <a:rPr lang="en-US" sz="1450" dirty="0" smtClean="0">
                <a:latin typeface="Arial" charset="0"/>
              </a:rPr>
              <a:t> </a:t>
            </a:r>
            <a:r>
              <a:rPr lang="ru-RU" sz="1450" dirty="0" smtClean="0">
                <a:latin typeface="Arial" charset="0"/>
              </a:rPr>
              <a:t>умеет, </a:t>
            </a:r>
            <a:r>
              <a:rPr lang="ru-RU" sz="1450" dirty="0">
                <a:latin typeface="Arial" charset="0"/>
              </a:rPr>
              <a:t>нужно после глагола </a:t>
            </a:r>
            <a:r>
              <a:rPr lang="en-US" sz="1450" b="1" dirty="0" smtClean="0">
                <a:solidFill>
                  <a:srgbClr val="CC0099"/>
                </a:solidFill>
                <a:latin typeface="Arial" charset="0"/>
              </a:rPr>
              <a:t>can</a:t>
            </a:r>
            <a:r>
              <a:rPr lang="ru-RU" sz="1450" dirty="0" smtClean="0">
                <a:latin typeface="Arial" charset="0"/>
              </a:rPr>
              <a:t> </a:t>
            </a:r>
            <a:r>
              <a:rPr lang="ru-RU" sz="1450" dirty="0">
                <a:latin typeface="Arial" charset="0"/>
              </a:rPr>
              <a:t>поставить </a:t>
            </a:r>
            <a:r>
              <a:rPr lang="ru-RU" sz="1450" dirty="0" smtClean="0">
                <a:latin typeface="Arial" charset="0"/>
              </a:rPr>
              <a:t>отрицательную частицу </a:t>
            </a:r>
            <a:r>
              <a:rPr lang="ru-RU" sz="1450" b="1" dirty="0" err="1">
                <a:latin typeface="Arial" charset="0"/>
              </a:rPr>
              <a:t>not</a:t>
            </a:r>
            <a:r>
              <a:rPr lang="ru-RU" sz="1450" dirty="0" smtClean="0">
                <a:latin typeface="Arial" charset="0"/>
              </a:rPr>
              <a:t>. Полная форма </a:t>
            </a:r>
            <a:r>
              <a:rPr lang="en-US" sz="1450" b="1" dirty="0" smtClean="0">
                <a:solidFill>
                  <a:srgbClr val="CC0099"/>
                </a:solidFill>
                <a:latin typeface="Arial" charset="0"/>
              </a:rPr>
              <a:t>cannot</a:t>
            </a:r>
            <a:r>
              <a:rPr lang="en-US" sz="1450" dirty="0" smtClean="0">
                <a:latin typeface="Arial" charset="0"/>
              </a:rPr>
              <a:t> </a:t>
            </a:r>
            <a:r>
              <a:rPr lang="en-US" sz="1450" dirty="0" smtClean="0">
                <a:solidFill>
                  <a:srgbClr val="CC0099"/>
                </a:solidFill>
                <a:latin typeface="Arial" charset="0"/>
              </a:rPr>
              <a:t>(= can’t) </a:t>
            </a:r>
            <a:r>
              <a:rPr lang="ru-RU" sz="1450" dirty="0" smtClean="0">
                <a:latin typeface="Arial" charset="0"/>
              </a:rPr>
              <a:t>всегда пишется слитно.</a:t>
            </a:r>
            <a:endParaRPr lang="en-US" sz="1450" dirty="0" smtClean="0">
              <a:latin typeface="Arial" charset="0"/>
            </a:endParaRPr>
          </a:p>
          <a:p>
            <a:r>
              <a:rPr lang="en-US" sz="1450" dirty="0" smtClean="0">
                <a:latin typeface="Arial" charset="0"/>
              </a:rPr>
              <a:t>                       </a:t>
            </a:r>
            <a:r>
              <a:rPr lang="en-US" sz="1450" i="1" dirty="0" smtClean="0">
                <a:latin typeface="Arial" charset="0"/>
              </a:rPr>
              <a:t>I </a:t>
            </a:r>
            <a:r>
              <a:rPr lang="en-US" sz="1450" i="1" dirty="0" smtClean="0">
                <a:solidFill>
                  <a:srgbClr val="CC0099"/>
                </a:solidFill>
                <a:latin typeface="Arial" charset="0"/>
              </a:rPr>
              <a:t>cannot</a:t>
            </a:r>
            <a:r>
              <a:rPr lang="en-US" sz="1450" i="1" dirty="0" smtClean="0">
                <a:latin typeface="Arial" charset="0"/>
              </a:rPr>
              <a:t> take the box.</a:t>
            </a:r>
          </a:p>
          <a:p>
            <a:r>
              <a:rPr lang="en-US" sz="1450" i="1" dirty="0" smtClean="0">
                <a:latin typeface="Arial" charset="0"/>
              </a:rPr>
              <a:t>                       Dick </a:t>
            </a:r>
            <a:r>
              <a:rPr lang="en-US" sz="1450" i="1" dirty="0" smtClean="0">
                <a:solidFill>
                  <a:srgbClr val="CC0099"/>
                </a:solidFill>
                <a:latin typeface="Arial" charset="0"/>
              </a:rPr>
              <a:t>cannot </a:t>
            </a:r>
            <a:r>
              <a:rPr lang="en-US" sz="1450" i="1" dirty="0" smtClean="0">
                <a:latin typeface="Arial" charset="0"/>
              </a:rPr>
              <a:t>go to school.</a:t>
            </a:r>
          </a:p>
          <a:p>
            <a:r>
              <a:rPr lang="en-US" sz="1450" i="1" dirty="0" smtClean="0">
                <a:latin typeface="Arial" charset="0"/>
              </a:rPr>
              <a:t>                       My friend </a:t>
            </a:r>
            <a:r>
              <a:rPr lang="en-US" sz="1450" i="1" dirty="0" smtClean="0">
                <a:solidFill>
                  <a:srgbClr val="CC0099"/>
                </a:solidFill>
                <a:latin typeface="Arial" charset="0"/>
              </a:rPr>
              <a:t>can’t </a:t>
            </a:r>
            <a:r>
              <a:rPr lang="en-US" sz="1450" i="1" dirty="0" smtClean="0">
                <a:latin typeface="Arial" charset="0"/>
              </a:rPr>
              <a:t>skate.</a:t>
            </a:r>
            <a:endParaRPr lang="ru-RU" sz="1450" i="1" dirty="0">
              <a:latin typeface="Arial" charset="0"/>
            </a:endParaRPr>
          </a:p>
          <a:p>
            <a:endParaRPr lang="ru-RU" sz="1450" dirty="0" smtClean="0">
              <a:latin typeface="Arial" charset="0"/>
            </a:endParaRPr>
          </a:p>
          <a:p>
            <a:endParaRPr lang="ru-RU" sz="1600" dirty="0"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0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858350" y="440388"/>
            <a:ext cx="5328592" cy="43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500" dirty="0" smtClean="0">
                <a:latin typeface="Arial" charset="0"/>
              </a:rPr>
              <a:t>                                   </a:t>
            </a:r>
            <a:r>
              <a:rPr lang="ru-RU" sz="1500" b="1" dirty="0" smtClean="0">
                <a:solidFill>
                  <a:srgbClr val="FF0000"/>
                </a:solidFill>
                <a:latin typeface="Arial" charset="0"/>
              </a:rPr>
              <a:t>Краткие ответы</a:t>
            </a:r>
            <a:endParaRPr lang="en-US" sz="1500" b="1" dirty="0" smtClean="0">
              <a:solidFill>
                <a:srgbClr val="FF0000"/>
              </a:solidFill>
              <a:latin typeface="Arial" charset="0"/>
            </a:endParaRPr>
          </a:p>
          <a:p>
            <a:endParaRPr lang="ru-RU" sz="1500" dirty="0" smtClean="0">
              <a:latin typeface="Arial" charset="0"/>
            </a:endParaRPr>
          </a:p>
          <a:p>
            <a:r>
              <a:rPr lang="ru-RU" sz="1450" dirty="0" smtClean="0">
                <a:latin typeface="Arial" charset="0"/>
              </a:rPr>
              <a:t>В английском языке краткий ответ из одного слова </a:t>
            </a:r>
            <a:r>
              <a:rPr lang="ru-RU" sz="1450" b="1" i="1" dirty="0" smtClean="0">
                <a:latin typeface="Arial" charset="0"/>
              </a:rPr>
              <a:t>Да</a:t>
            </a:r>
            <a:r>
              <a:rPr lang="ru-RU" sz="1450" dirty="0" smtClean="0">
                <a:latin typeface="Arial" charset="0"/>
              </a:rPr>
              <a:t> </a:t>
            </a:r>
            <a:r>
              <a:rPr lang="ru-RU" sz="1450" b="1" dirty="0" smtClean="0">
                <a:latin typeface="Arial" charset="0"/>
              </a:rPr>
              <a:t>(</a:t>
            </a:r>
            <a:r>
              <a:rPr lang="en-US" sz="1450" b="1" dirty="0" smtClean="0">
                <a:latin typeface="Arial" charset="0"/>
              </a:rPr>
              <a:t>Yes)</a:t>
            </a:r>
            <a:r>
              <a:rPr lang="ru-RU" sz="1450" b="1" dirty="0" smtClean="0">
                <a:latin typeface="Arial" charset="0"/>
              </a:rPr>
              <a:t> </a:t>
            </a:r>
            <a:r>
              <a:rPr lang="ru-RU" sz="1450" dirty="0" smtClean="0">
                <a:latin typeface="Arial" charset="0"/>
              </a:rPr>
              <a:t>и </a:t>
            </a:r>
            <a:r>
              <a:rPr lang="ru-RU" sz="1450" b="1" dirty="0" smtClean="0">
                <a:latin typeface="Arial" charset="0"/>
              </a:rPr>
              <a:t>Нет (</a:t>
            </a:r>
            <a:r>
              <a:rPr lang="en-US" sz="1450" b="1" dirty="0" smtClean="0">
                <a:latin typeface="Arial" charset="0"/>
              </a:rPr>
              <a:t>No)</a:t>
            </a:r>
            <a:r>
              <a:rPr lang="ru-RU" sz="1450" b="1" dirty="0" smtClean="0">
                <a:latin typeface="Arial" charset="0"/>
              </a:rPr>
              <a:t> </a:t>
            </a:r>
            <a:r>
              <a:rPr lang="ru-RU" sz="1450" dirty="0" smtClean="0">
                <a:latin typeface="Arial" charset="0"/>
              </a:rPr>
              <a:t>возможен, но звучит не очень вежливо.</a:t>
            </a:r>
            <a:endParaRPr lang="ru-RU" dirty="0"/>
          </a:p>
          <a:p>
            <a:endParaRPr lang="ru-RU" sz="1450" b="1" dirty="0" smtClean="0">
              <a:latin typeface="Arial" charset="0"/>
            </a:endParaRPr>
          </a:p>
          <a:p>
            <a:r>
              <a:rPr lang="ru-RU" sz="1450" b="1" dirty="0" smtClean="0">
                <a:solidFill>
                  <a:srgbClr val="FF0000"/>
                </a:solidFill>
                <a:latin typeface="Arial" charset="0"/>
              </a:rPr>
              <a:t>Краткий утвердительный ответ</a:t>
            </a:r>
            <a:r>
              <a:rPr lang="ru-RU" sz="145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450" dirty="0" smtClean="0">
                <a:latin typeface="Arial" charset="0"/>
              </a:rPr>
              <a:t>в английском языке состоит из слова </a:t>
            </a:r>
            <a:r>
              <a:rPr lang="en-US" sz="1450" b="1" dirty="0" smtClean="0">
                <a:latin typeface="Arial" charset="0"/>
              </a:rPr>
              <a:t>Yes,</a:t>
            </a:r>
            <a:r>
              <a:rPr lang="en-US" sz="1450" dirty="0" smtClean="0">
                <a:latin typeface="Arial" charset="0"/>
              </a:rPr>
              <a:t> </a:t>
            </a:r>
            <a:r>
              <a:rPr lang="ru-RU" sz="1450" dirty="0" smtClean="0">
                <a:latin typeface="Arial" charset="0"/>
              </a:rPr>
              <a:t>местоимения и соответствующего глагола:</a:t>
            </a:r>
            <a:endParaRPr lang="en-US" sz="1450" dirty="0" smtClean="0">
              <a:latin typeface="Arial" charset="0"/>
            </a:endParaRPr>
          </a:p>
          <a:p>
            <a:r>
              <a:rPr lang="en-US" sz="1450" b="1" dirty="0" smtClean="0">
                <a:latin typeface="Arial" charset="0"/>
              </a:rPr>
              <a:t>                  Yes, + </a:t>
            </a:r>
            <a:r>
              <a:rPr lang="ru-RU" sz="1450" b="1" dirty="0" smtClean="0">
                <a:latin typeface="Arial" charset="0"/>
              </a:rPr>
              <a:t>личное местоимение + глагол</a:t>
            </a:r>
          </a:p>
          <a:p>
            <a:r>
              <a:rPr lang="ru-RU" sz="1450" dirty="0" smtClean="0">
                <a:latin typeface="Arial" charset="0"/>
              </a:rPr>
              <a:t>После </a:t>
            </a:r>
            <a:r>
              <a:rPr lang="en-US" sz="1450" b="1" dirty="0" smtClean="0">
                <a:latin typeface="Arial" charset="0"/>
              </a:rPr>
              <a:t>Yes</a:t>
            </a:r>
            <a:r>
              <a:rPr lang="ru-RU" sz="1450" dirty="0" smtClean="0">
                <a:latin typeface="Arial" charset="0"/>
              </a:rPr>
              <a:t> ставится запятая.</a:t>
            </a:r>
          </a:p>
          <a:p>
            <a:r>
              <a:rPr lang="en-US" sz="1450" b="1" i="1" u="sng" dirty="0" smtClean="0">
                <a:latin typeface="Arial" charset="0"/>
              </a:rPr>
              <a:t>Is</a:t>
            </a:r>
            <a:r>
              <a:rPr lang="en-US" sz="1450" b="1" i="1" dirty="0" smtClean="0">
                <a:latin typeface="Arial" charset="0"/>
              </a:rPr>
              <a:t> it </a:t>
            </a:r>
            <a:r>
              <a:rPr lang="en-US" sz="1450" i="1" dirty="0" smtClean="0">
                <a:latin typeface="Arial" charset="0"/>
              </a:rPr>
              <a:t>a cat? – Yes, </a:t>
            </a:r>
            <a:r>
              <a:rPr lang="en-US" sz="1450" b="1" i="1" dirty="0" smtClean="0">
                <a:latin typeface="Arial" charset="0"/>
              </a:rPr>
              <a:t>it </a:t>
            </a:r>
            <a:r>
              <a:rPr lang="en-US" sz="1450" b="1" i="1" u="sng" dirty="0" smtClean="0">
                <a:latin typeface="Arial" charset="0"/>
              </a:rPr>
              <a:t>is</a:t>
            </a:r>
            <a:r>
              <a:rPr lang="en-US" sz="1450" b="1" i="1" dirty="0" smtClean="0">
                <a:latin typeface="Arial" charset="0"/>
              </a:rPr>
              <a:t>.</a:t>
            </a:r>
          </a:p>
          <a:p>
            <a:r>
              <a:rPr lang="en-US" sz="1450" b="1" i="1" u="sng" dirty="0" smtClean="0">
                <a:latin typeface="Arial" charset="0"/>
              </a:rPr>
              <a:t>Are</a:t>
            </a:r>
            <a:r>
              <a:rPr lang="en-US" sz="1450" b="1" i="1" dirty="0" smtClean="0">
                <a:latin typeface="Arial" charset="0"/>
              </a:rPr>
              <a:t> they </a:t>
            </a:r>
            <a:r>
              <a:rPr lang="en-US" sz="1450" i="1" dirty="0" smtClean="0">
                <a:latin typeface="Arial" charset="0"/>
              </a:rPr>
              <a:t>pupils? – Yes, </a:t>
            </a:r>
            <a:r>
              <a:rPr lang="en-US" sz="1450" b="1" i="1" dirty="0" smtClean="0">
                <a:latin typeface="Arial" charset="0"/>
              </a:rPr>
              <a:t>they </a:t>
            </a:r>
            <a:r>
              <a:rPr lang="en-US" sz="1450" b="1" i="1" u="sng" dirty="0" smtClean="0">
                <a:latin typeface="Arial" charset="0"/>
              </a:rPr>
              <a:t>are</a:t>
            </a:r>
            <a:r>
              <a:rPr lang="en-US" sz="1450" b="1" i="1" dirty="0" smtClean="0">
                <a:latin typeface="Arial" charset="0"/>
              </a:rPr>
              <a:t>.</a:t>
            </a:r>
          </a:p>
          <a:p>
            <a:r>
              <a:rPr lang="en-US" sz="1450" b="1" i="1" u="sng" dirty="0" smtClean="0">
                <a:latin typeface="Arial" charset="0"/>
              </a:rPr>
              <a:t>Have</a:t>
            </a:r>
            <a:r>
              <a:rPr lang="en-US" sz="1450" b="1" i="1" dirty="0" smtClean="0">
                <a:latin typeface="Arial" charset="0"/>
              </a:rPr>
              <a:t> you got</a:t>
            </a:r>
            <a:r>
              <a:rPr lang="en-US" sz="1450" i="1" dirty="0" smtClean="0">
                <a:latin typeface="Arial" charset="0"/>
              </a:rPr>
              <a:t> a dog? – Yes, </a:t>
            </a:r>
            <a:r>
              <a:rPr lang="en-US" sz="1450" b="1" i="1" dirty="0" smtClean="0">
                <a:latin typeface="Arial" charset="0"/>
              </a:rPr>
              <a:t>I </a:t>
            </a:r>
            <a:r>
              <a:rPr lang="en-US" sz="1450" b="1" i="1" u="sng" dirty="0" smtClean="0">
                <a:latin typeface="Arial" charset="0"/>
              </a:rPr>
              <a:t>have</a:t>
            </a:r>
            <a:r>
              <a:rPr lang="en-US" sz="1450" b="1" i="1" dirty="0" smtClean="0">
                <a:latin typeface="Arial" charset="0"/>
              </a:rPr>
              <a:t>.</a:t>
            </a:r>
          </a:p>
          <a:p>
            <a:r>
              <a:rPr lang="en-US" sz="1450" b="1" i="1" u="sng" dirty="0" smtClean="0">
                <a:latin typeface="Arial" charset="0"/>
              </a:rPr>
              <a:t>Has</a:t>
            </a:r>
            <a:r>
              <a:rPr lang="en-US" sz="1450" b="1" i="1" dirty="0" smtClean="0">
                <a:latin typeface="Arial" charset="0"/>
              </a:rPr>
              <a:t> he got</a:t>
            </a:r>
            <a:r>
              <a:rPr lang="en-US" sz="1450" i="1" dirty="0" smtClean="0">
                <a:latin typeface="Arial" charset="0"/>
              </a:rPr>
              <a:t> a cat? – Yes, </a:t>
            </a:r>
            <a:r>
              <a:rPr lang="en-US" sz="1450" b="1" i="1" dirty="0" smtClean="0">
                <a:latin typeface="Arial" charset="0"/>
              </a:rPr>
              <a:t>he </a:t>
            </a:r>
            <a:r>
              <a:rPr lang="en-US" sz="1450" b="1" i="1" u="sng" dirty="0" smtClean="0">
                <a:latin typeface="Arial" charset="0"/>
              </a:rPr>
              <a:t>has</a:t>
            </a:r>
            <a:r>
              <a:rPr lang="en-US" sz="1450" b="1" i="1" dirty="0" smtClean="0">
                <a:latin typeface="Arial" charset="0"/>
              </a:rPr>
              <a:t>.</a:t>
            </a:r>
          </a:p>
          <a:p>
            <a:r>
              <a:rPr lang="en-US" sz="1450" b="1" i="1" u="sng" dirty="0" smtClean="0">
                <a:latin typeface="Arial" charset="0"/>
              </a:rPr>
              <a:t>Can</a:t>
            </a:r>
            <a:r>
              <a:rPr lang="en-US" sz="1450" i="1" dirty="0" smtClean="0">
                <a:latin typeface="Arial" charset="0"/>
              </a:rPr>
              <a:t> </a:t>
            </a:r>
            <a:r>
              <a:rPr lang="en-US" sz="1450" b="1" i="1" dirty="0" smtClean="0">
                <a:latin typeface="Arial" charset="0"/>
              </a:rPr>
              <a:t>Ann</a:t>
            </a:r>
            <a:r>
              <a:rPr lang="en-US" sz="1450" i="1" dirty="0" smtClean="0">
                <a:latin typeface="Arial" charset="0"/>
              </a:rPr>
              <a:t> swim? – Yes, </a:t>
            </a:r>
            <a:r>
              <a:rPr lang="en-US" sz="1450" b="1" i="1" dirty="0" smtClean="0">
                <a:latin typeface="Arial" charset="0"/>
              </a:rPr>
              <a:t>she </a:t>
            </a:r>
            <a:r>
              <a:rPr lang="en-US" sz="1450" b="1" i="1" u="sng" dirty="0" smtClean="0">
                <a:latin typeface="Arial" charset="0"/>
              </a:rPr>
              <a:t>can</a:t>
            </a:r>
            <a:r>
              <a:rPr lang="en-US" sz="1450" b="1" i="1" dirty="0" smtClean="0">
                <a:latin typeface="Arial" charset="0"/>
              </a:rPr>
              <a:t>.</a:t>
            </a:r>
          </a:p>
          <a:p>
            <a:endParaRPr lang="ru-RU" sz="1450" b="1" i="1" dirty="0">
              <a:latin typeface="Arial" charset="0"/>
            </a:endParaRPr>
          </a:p>
          <a:p>
            <a:r>
              <a:rPr lang="ru-RU" sz="1450" dirty="0" smtClean="0">
                <a:latin typeface="Arial" charset="0"/>
              </a:rPr>
              <a:t>Следует помнить, что в конце краткого ответа стоит глагол, с которого начинается общий вопрос.</a:t>
            </a:r>
          </a:p>
          <a:p>
            <a:endParaRPr lang="ru-RU" sz="14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79712" y="694016"/>
            <a:ext cx="5400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500" dirty="0" smtClean="0">
                <a:latin typeface="Arial" charset="0"/>
              </a:rPr>
              <a:t>                                   </a:t>
            </a:r>
            <a:endParaRPr lang="en-US" sz="1500" dirty="0" smtClean="0">
              <a:latin typeface="Arial" charset="0"/>
            </a:endParaRPr>
          </a:p>
          <a:p>
            <a:endParaRPr lang="ru-RU" sz="1500" dirty="0" smtClean="0">
              <a:latin typeface="Arial" charset="0"/>
            </a:endParaRPr>
          </a:p>
          <a:p>
            <a:r>
              <a:rPr lang="ru-RU" sz="1450" b="1" dirty="0" smtClean="0">
                <a:solidFill>
                  <a:srgbClr val="FF0000"/>
                </a:solidFill>
                <a:latin typeface="Arial" charset="0"/>
              </a:rPr>
              <a:t>Краткий отрицательный ответ</a:t>
            </a:r>
            <a:r>
              <a:rPr lang="ru-RU" sz="145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450" dirty="0" smtClean="0">
                <a:latin typeface="Arial" charset="0"/>
              </a:rPr>
              <a:t>в английском языке состоит из слова </a:t>
            </a:r>
            <a:r>
              <a:rPr lang="en-US" sz="1450" b="1" dirty="0" smtClean="0">
                <a:latin typeface="Arial" charset="0"/>
              </a:rPr>
              <a:t>No,</a:t>
            </a:r>
            <a:r>
              <a:rPr lang="en-US" sz="1450" dirty="0" smtClean="0">
                <a:latin typeface="Arial" charset="0"/>
              </a:rPr>
              <a:t> </a:t>
            </a:r>
            <a:r>
              <a:rPr lang="ru-RU" sz="1450" dirty="0" smtClean="0">
                <a:latin typeface="Arial" charset="0"/>
              </a:rPr>
              <a:t>местоимения и соответствующего глагола</a:t>
            </a:r>
            <a:r>
              <a:rPr lang="en-US" sz="1450" dirty="0" smtClean="0">
                <a:latin typeface="Arial" charset="0"/>
              </a:rPr>
              <a:t> c </a:t>
            </a:r>
            <a:r>
              <a:rPr lang="ru-RU" sz="1450" dirty="0" smtClean="0">
                <a:latin typeface="Arial" charset="0"/>
              </a:rPr>
              <a:t>отрицательной частицей </a:t>
            </a:r>
            <a:r>
              <a:rPr lang="en-US" sz="1450" b="1" dirty="0" smtClean="0">
                <a:latin typeface="Arial" charset="0"/>
              </a:rPr>
              <a:t>not</a:t>
            </a:r>
            <a:r>
              <a:rPr lang="en-US" sz="1450" dirty="0" smtClean="0">
                <a:latin typeface="Arial" charset="0"/>
              </a:rPr>
              <a:t>.</a:t>
            </a:r>
          </a:p>
          <a:p>
            <a:r>
              <a:rPr lang="en-US" sz="1450" b="1" dirty="0" smtClean="0">
                <a:latin typeface="Arial" charset="0"/>
              </a:rPr>
              <a:t>                  No, + </a:t>
            </a:r>
            <a:r>
              <a:rPr lang="ru-RU" sz="1450" b="1" dirty="0" smtClean="0">
                <a:latin typeface="Arial" charset="0"/>
              </a:rPr>
              <a:t>личное местоимение + глагол</a:t>
            </a:r>
            <a:r>
              <a:rPr lang="en-US" sz="1450" b="1" dirty="0" smtClean="0">
                <a:latin typeface="Arial" charset="0"/>
              </a:rPr>
              <a:t> + not</a:t>
            </a:r>
            <a:endParaRPr lang="ru-RU" sz="1450" b="1" dirty="0" smtClean="0">
              <a:latin typeface="Arial" charset="0"/>
            </a:endParaRPr>
          </a:p>
          <a:p>
            <a:r>
              <a:rPr lang="ru-RU" sz="1450" dirty="0" smtClean="0">
                <a:latin typeface="Arial" charset="0"/>
              </a:rPr>
              <a:t>После </a:t>
            </a:r>
            <a:r>
              <a:rPr lang="en-US" sz="1450" b="1" dirty="0" smtClean="0">
                <a:latin typeface="Arial" charset="0"/>
              </a:rPr>
              <a:t>No</a:t>
            </a:r>
            <a:r>
              <a:rPr lang="ru-RU" sz="1450" dirty="0" smtClean="0">
                <a:latin typeface="Arial" charset="0"/>
              </a:rPr>
              <a:t> ставится запятая.</a:t>
            </a:r>
          </a:p>
          <a:p>
            <a:endParaRPr lang="en-US" sz="1400" b="1" i="1" u="sng" dirty="0" smtClean="0">
              <a:latin typeface="Arial" charset="0"/>
            </a:endParaRPr>
          </a:p>
          <a:p>
            <a:r>
              <a:rPr lang="en-US" sz="1600" b="1" i="1" u="sng" dirty="0" smtClean="0">
                <a:latin typeface="Arial" charset="0"/>
              </a:rPr>
              <a:t>Is</a:t>
            </a:r>
            <a:r>
              <a:rPr lang="en-US" sz="1600" b="1" i="1" dirty="0" smtClean="0">
                <a:latin typeface="Arial" charset="0"/>
              </a:rPr>
              <a:t> it </a:t>
            </a:r>
            <a:r>
              <a:rPr lang="en-US" sz="1600" i="1" dirty="0" smtClean="0">
                <a:latin typeface="Arial" charset="0"/>
              </a:rPr>
              <a:t>a cat? – No, </a:t>
            </a:r>
            <a:r>
              <a:rPr lang="en-US" sz="1600" b="1" i="1" dirty="0" smtClean="0">
                <a:latin typeface="Arial" charset="0"/>
              </a:rPr>
              <a:t>it </a:t>
            </a:r>
            <a:r>
              <a:rPr lang="en-US" sz="1600" b="1" i="1" u="sng" dirty="0" smtClean="0">
                <a:latin typeface="Arial" charset="0"/>
              </a:rPr>
              <a:t>is</a:t>
            </a:r>
            <a:r>
              <a:rPr lang="en-US" sz="1600" b="1" i="1" dirty="0" smtClean="0">
                <a:latin typeface="Arial" charset="0"/>
              </a:rPr>
              <a:t> not</a:t>
            </a:r>
            <a:r>
              <a:rPr lang="ru-RU" sz="1600" b="1" i="1" dirty="0" smtClean="0">
                <a:latin typeface="Arial" charset="0"/>
              </a:rPr>
              <a:t> </a:t>
            </a:r>
            <a:r>
              <a:rPr lang="ru-RU" sz="1600" i="1" dirty="0" smtClean="0">
                <a:latin typeface="Arial" charset="0"/>
              </a:rPr>
              <a:t>(=</a:t>
            </a:r>
            <a:r>
              <a:rPr lang="en-US" sz="1600" i="1" dirty="0" smtClean="0">
                <a:latin typeface="Arial" charset="0"/>
              </a:rPr>
              <a:t>No</a:t>
            </a:r>
            <a:r>
              <a:rPr lang="en-US" sz="1600" b="1" i="1" dirty="0" smtClean="0">
                <a:latin typeface="Arial" charset="0"/>
              </a:rPr>
              <a:t>, it </a:t>
            </a:r>
            <a:r>
              <a:rPr lang="en-US" sz="1600" b="1" i="1" u="sng" dirty="0" smtClean="0">
                <a:latin typeface="Arial" charset="0"/>
              </a:rPr>
              <a:t>is</a:t>
            </a:r>
            <a:r>
              <a:rPr lang="en-US" sz="1600" b="1" i="1" dirty="0" smtClean="0">
                <a:latin typeface="Arial" charset="0"/>
              </a:rPr>
              <a:t>n’t</a:t>
            </a:r>
            <a:r>
              <a:rPr lang="en-US" sz="1600" i="1" dirty="0" smtClean="0">
                <a:latin typeface="Arial" charset="0"/>
              </a:rPr>
              <a:t>)</a:t>
            </a:r>
            <a:r>
              <a:rPr lang="en-US" sz="1600" b="1" i="1" dirty="0" smtClean="0">
                <a:latin typeface="Arial" charset="0"/>
              </a:rPr>
              <a:t>.</a:t>
            </a:r>
          </a:p>
          <a:p>
            <a:r>
              <a:rPr lang="en-US" sz="1600" b="1" i="1" u="sng" dirty="0" smtClean="0">
                <a:latin typeface="Arial" charset="0"/>
              </a:rPr>
              <a:t>Are</a:t>
            </a:r>
            <a:r>
              <a:rPr lang="en-US" sz="1600" b="1" i="1" dirty="0" smtClean="0">
                <a:latin typeface="Arial" charset="0"/>
              </a:rPr>
              <a:t> they </a:t>
            </a:r>
            <a:r>
              <a:rPr lang="en-US" sz="1600" i="1" dirty="0" smtClean="0">
                <a:latin typeface="Arial" charset="0"/>
              </a:rPr>
              <a:t>pupils? – No, </a:t>
            </a:r>
            <a:r>
              <a:rPr lang="en-US" sz="1600" b="1" i="1" dirty="0" smtClean="0">
                <a:latin typeface="Arial" charset="0"/>
              </a:rPr>
              <a:t>they </a:t>
            </a:r>
            <a:r>
              <a:rPr lang="en-US" sz="1600" b="1" i="1" u="sng" dirty="0" smtClean="0">
                <a:latin typeface="Arial" charset="0"/>
              </a:rPr>
              <a:t>are</a:t>
            </a:r>
            <a:r>
              <a:rPr lang="en-US" sz="1600" b="1" i="1" dirty="0" smtClean="0">
                <a:latin typeface="Arial" charset="0"/>
              </a:rPr>
              <a:t> not </a:t>
            </a:r>
            <a:r>
              <a:rPr lang="en-US" sz="1600" i="1" dirty="0" smtClean="0">
                <a:latin typeface="Arial" charset="0"/>
              </a:rPr>
              <a:t>(=</a:t>
            </a:r>
            <a:r>
              <a:rPr lang="en-US" sz="1600" i="1" dirty="0">
                <a:latin typeface="Arial" charset="0"/>
              </a:rPr>
              <a:t>No, </a:t>
            </a:r>
            <a:r>
              <a:rPr lang="en-US" sz="1600" b="1" i="1" dirty="0" smtClean="0">
                <a:latin typeface="Arial" charset="0"/>
              </a:rPr>
              <a:t>they </a:t>
            </a:r>
            <a:r>
              <a:rPr lang="en-US" sz="1600" b="1" i="1" u="sng" dirty="0" smtClean="0">
                <a:latin typeface="Arial" charset="0"/>
              </a:rPr>
              <a:t>are</a:t>
            </a:r>
            <a:r>
              <a:rPr lang="en-US" sz="1600" b="1" i="1" dirty="0" smtClean="0">
                <a:latin typeface="Arial" charset="0"/>
              </a:rPr>
              <a:t>n’t</a:t>
            </a:r>
            <a:r>
              <a:rPr lang="en-US" sz="1600" i="1" dirty="0" smtClean="0">
                <a:latin typeface="Arial" charset="0"/>
              </a:rPr>
              <a:t>)</a:t>
            </a:r>
            <a:r>
              <a:rPr lang="en-US" sz="1600" b="1" i="1" dirty="0" smtClean="0">
                <a:latin typeface="Arial" charset="0"/>
              </a:rPr>
              <a:t>.</a:t>
            </a:r>
          </a:p>
          <a:p>
            <a:r>
              <a:rPr lang="en-US" sz="1600" b="1" i="1" u="sng" dirty="0" smtClean="0">
                <a:latin typeface="Arial" charset="0"/>
              </a:rPr>
              <a:t>Have</a:t>
            </a:r>
            <a:r>
              <a:rPr lang="en-US" sz="1600" b="1" i="1" dirty="0" smtClean="0">
                <a:latin typeface="Arial" charset="0"/>
              </a:rPr>
              <a:t> you got</a:t>
            </a:r>
            <a:r>
              <a:rPr lang="en-US" sz="1600" i="1" dirty="0" smtClean="0">
                <a:latin typeface="Arial" charset="0"/>
              </a:rPr>
              <a:t> a dog? – No, </a:t>
            </a:r>
            <a:r>
              <a:rPr lang="en-US" sz="1600" b="1" i="1" dirty="0" smtClean="0">
                <a:latin typeface="Arial" charset="0"/>
              </a:rPr>
              <a:t>I </a:t>
            </a:r>
            <a:r>
              <a:rPr lang="en-US" sz="1600" b="1" i="1" u="sng" dirty="0" smtClean="0">
                <a:latin typeface="Arial" charset="0"/>
              </a:rPr>
              <a:t>have</a:t>
            </a:r>
            <a:r>
              <a:rPr lang="en-US" sz="1600" b="1" i="1" dirty="0" smtClean="0">
                <a:latin typeface="Arial" charset="0"/>
              </a:rPr>
              <a:t> not </a:t>
            </a:r>
            <a:r>
              <a:rPr lang="en-US" sz="1600" i="1" dirty="0" smtClean="0">
                <a:latin typeface="Arial" charset="0"/>
              </a:rPr>
              <a:t>(=No, </a:t>
            </a:r>
            <a:r>
              <a:rPr lang="en-US" sz="1600" b="1" i="1" dirty="0" smtClean="0">
                <a:latin typeface="Arial" charset="0"/>
              </a:rPr>
              <a:t>I </a:t>
            </a:r>
            <a:r>
              <a:rPr lang="en-US" sz="1600" b="1" i="1" u="sng" dirty="0" smtClean="0">
                <a:latin typeface="Arial" charset="0"/>
              </a:rPr>
              <a:t>have</a:t>
            </a:r>
            <a:r>
              <a:rPr lang="en-US" sz="1600" b="1" i="1" dirty="0" smtClean="0">
                <a:latin typeface="Arial" charset="0"/>
              </a:rPr>
              <a:t>n’t</a:t>
            </a:r>
            <a:r>
              <a:rPr lang="en-US" sz="1600" i="1" dirty="0" smtClean="0">
                <a:latin typeface="Arial" charset="0"/>
              </a:rPr>
              <a:t>)</a:t>
            </a:r>
            <a:r>
              <a:rPr lang="en-US" sz="1600" b="1" i="1" dirty="0" smtClean="0">
                <a:latin typeface="Arial" charset="0"/>
              </a:rPr>
              <a:t>.</a:t>
            </a:r>
          </a:p>
          <a:p>
            <a:r>
              <a:rPr lang="en-US" sz="1600" b="1" i="1" u="sng" dirty="0" smtClean="0">
                <a:latin typeface="Arial" charset="0"/>
              </a:rPr>
              <a:t>Has</a:t>
            </a:r>
            <a:r>
              <a:rPr lang="en-US" sz="1600" b="1" i="1" dirty="0" smtClean="0">
                <a:latin typeface="Arial" charset="0"/>
              </a:rPr>
              <a:t> he got</a:t>
            </a:r>
            <a:r>
              <a:rPr lang="en-US" sz="1600" i="1" dirty="0" smtClean="0">
                <a:latin typeface="Arial" charset="0"/>
              </a:rPr>
              <a:t> a cat? – No, </a:t>
            </a:r>
            <a:r>
              <a:rPr lang="en-US" sz="1600" b="1" i="1" dirty="0" smtClean="0">
                <a:latin typeface="Arial" charset="0"/>
              </a:rPr>
              <a:t>he </a:t>
            </a:r>
            <a:r>
              <a:rPr lang="en-US" sz="1600" b="1" i="1" u="sng" dirty="0" smtClean="0">
                <a:latin typeface="Arial" charset="0"/>
              </a:rPr>
              <a:t>has not</a:t>
            </a:r>
            <a:r>
              <a:rPr lang="en-US" sz="1600" b="1" i="1" dirty="0">
                <a:latin typeface="Arial" charset="0"/>
              </a:rPr>
              <a:t> </a:t>
            </a:r>
            <a:r>
              <a:rPr lang="en-US" sz="1600" i="1" dirty="0" smtClean="0">
                <a:latin typeface="Arial" charset="0"/>
              </a:rPr>
              <a:t>(=</a:t>
            </a:r>
            <a:r>
              <a:rPr lang="en-US" sz="1600" i="1" dirty="0">
                <a:latin typeface="Arial" charset="0"/>
              </a:rPr>
              <a:t>No, </a:t>
            </a:r>
            <a:r>
              <a:rPr lang="en-US" sz="1600" b="1" i="1" dirty="0" smtClean="0">
                <a:latin typeface="Arial" charset="0"/>
              </a:rPr>
              <a:t>he </a:t>
            </a:r>
            <a:r>
              <a:rPr lang="en-US" sz="1600" b="1" i="1" u="sng" dirty="0" smtClean="0">
                <a:latin typeface="Arial" charset="0"/>
              </a:rPr>
              <a:t>has</a:t>
            </a:r>
            <a:r>
              <a:rPr lang="en-US" sz="1600" b="1" i="1" dirty="0" smtClean="0">
                <a:latin typeface="Arial" charset="0"/>
              </a:rPr>
              <a:t>n’t</a:t>
            </a:r>
            <a:r>
              <a:rPr lang="en-US" sz="1600" i="1" dirty="0">
                <a:latin typeface="Arial" charset="0"/>
              </a:rPr>
              <a:t>)</a:t>
            </a:r>
            <a:r>
              <a:rPr lang="en-US" sz="1600" b="1" i="1" dirty="0">
                <a:latin typeface="Arial" charset="0"/>
              </a:rPr>
              <a:t>.</a:t>
            </a:r>
            <a:endParaRPr lang="en-US" sz="1600" b="1" i="1" dirty="0" smtClean="0">
              <a:latin typeface="Arial" charset="0"/>
            </a:endParaRPr>
          </a:p>
          <a:p>
            <a:r>
              <a:rPr lang="en-US" sz="1600" b="1" i="1" u="sng" dirty="0" smtClean="0">
                <a:latin typeface="Arial" charset="0"/>
              </a:rPr>
              <a:t>Can</a:t>
            </a:r>
            <a:r>
              <a:rPr lang="en-US" sz="1600" i="1" dirty="0" smtClean="0">
                <a:latin typeface="Arial" charset="0"/>
              </a:rPr>
              <a:t> </a:t>
            </a:r>
            <a:r>
              <a:rPr lang="en-US" sz="1600" b="1" i="1" dirty="0" smtClean="0">
                <a:latin typeface="Arial" charset="0"/>
              </a:rPr>
              <a:t>Ann</a:t>
            </a:r>
            <a:r>
              <a:rPr lang="en-US" sz="1600" i="1" dirty="0" smtClean="0">
                <a:latin typeface="Arial" charset="0"/>
              </a:rPr>
              <a:t> swim? – No, </a:t>
            </a:r>
            <a:r>
              <a:rPr lang="en-US" sz="1600" b="1" i="1" dirty="0" smtClean="0">
                <a:latin typeface="Arial" charset="0"/>
              </a:rPr>
              <a:t>she </a:t>
            </a:r>
            <a:r>
              <a:rPr lang="en-US" sz="1600" b="1" i="1" u="sng" dirty="0" smtClean="0">
                <a:latin typeface="Arial" charset="0"/>
              </a:rPr>
              <a:t>can not</a:t>
            </a:r>
            <a:r>
              <a:rPr lang="en-US" sz="1600" b="1" i="1" dirty="0" smtClean="0">
                <a:latin typeface="Arial" charset="0"/>
              </a:rPr>
              <a:t> </a:t>
            </a:r>
            <a:r>
              <a:rPr lang="en-US" sz="1600" i="1" dirty="0" smtClean="0">
                <a:latin typeface="Arial" charset="0"/>
              </a:rPr>
              <a:t>(=No</a:t>
            </a:r>
            <a:r>
              <a:rPr lang="en-US" sz="1600" b="1" i="1" dirty="0" smtClean="0">
                <a:latin typeface="Arial" charset="0"/>
              </a:rPr>
              <a:t>, </a:t>
            </a:r>
            <a:r>
              <a:rPr lang="en-US" sz="1600" b="1" i="1" dirty="0">
                <a:latin typeface="Arial" charset="0"/>
              </a:rPr>
              <a:t>she </a:t>
            </a:r>
            <a:r>
              <a:rPr lang="en-US" sz="1600" b="1" i="1" u="sng" dirty="0" smtClean="0">
                <a:latin typeface="Arial" charset="0"/>
              </a:rPr>
              <a:t>can</a:t>
            </a:r>
            <a:r>
              <a:rPr lang="en-US" sz="1600" b="1" i="1" dirty="0" smtClean="0">
                <a:latin typeface="Arial" charset="0"/>
              </a:rPr>
              <a:t>not = </a:t>
            </a:r>
            <a:r>
              <a:rPr lang="en-US" sz="1600" i="1" dirty="0" smtClean="0">
                <a:latin typeface="Arial" charset="0"/>
              </a:rPr>
              <a:t>No, </a:t>
            </a:r>
            <a:r>
              <a:rPr lang="en-US" sz="1600" b="1" i="1" dirty="0" smtClean="0">
                <a:latin typeface="Arial" charset="0"/>
              </a:rPr>
              <a:t>she can’t</a:t>
            </a:r>
            <a:r>
              <a:rPr lang="en-US" sz="1600" i="1" dirty="0" smtClean="0">
                <a:latin typeface="Arial" charset="0"/>
              </a:rPr>
              <a:t>).</a:t>
            </a:r>
          </a:p>
          <a:p>
            <a:endParaRPr lang="en-US" sz="1450" b="1" i="1" dirty="0">
              <a:latin typeface="Arial" charset="0"/>
            </a:endParaRPr>
          </a:p>
          <a:p>
            <a:r>
              <a:rPr lang="ru-RU" sz="1450" dirty="0" smtClean="0">
                <a:latin typeface="Arial" charset="0"/>
              </a:rPr>
              <a:t>.</a:t>
            </a:r>
          </a:p>
          <a:p>
            <a:endParaRPr lang="ru-RU" sz="14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07704" y="332656"/>
            <a:ext cx="4968552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500" dirty="0" smtClean="0">
                <a:latin typeface="Arial" charset="0"/>
              </a:rPr>
              <a:t>           </a:t>
            </a:r>
            <a:r>
              <a:rPr lang="ru-RU" sz="1500" b="1" dirty="0" smtClean="0">
                <a:solidFill>
                  <a:srgbClr val="FF0000"/>
                </a:solidFill>
                <a:latin typeface="Arial" charset="0"/>
              </a:rPr>
              <a:t>Множественное число существительных                              </a:t>
            </a:r>
            <a:endParaRPr lang="en-US" sz="1500" b="1" dirty="0" smtClean="0">
              <a:solidFill>
                <a:srgbClr val="FF0000"/>
              </a:solidFill>
              <a:latin typeface="Arial" charset="0"/>
            </a:endParaRPr>
          </a:p>
          <a:p>
            <a:endParaRPr lang="ru-RU" sz="1500" dirty="0" smtClean="0">
              <a:latin typeface="Arial" charset="0"/>
            </a:endParaRPr>
          </a:p>
          <a:p>
            <a:r>
              <a:rPr lang="en-US" sz="1600" dirty="0" smtClean="0">
                <a:latin typeface="Arial" charset="0"/>
              </a:rPr>
              <a:t>1. </a:t>
            </a:r>
            <a:r>
              <a:rPr lang="ru-RU" sz="1600" dirty="0" smtClean="0">
                <a:latin typeface="Arial" charset="0"/>
              </a:rPr>
              <a:t>Существительное во множественном числе имеет окончание </a:t>
            </a:r>
            <a:r>
              <a:rPr lang="ru-RU" sz="1600" b="1" dirty="0" smtClean="0">
                <a:solidFill>
                  <a:srgbClr val="FF0000"/>
                </a:solidFill>
                <a:latin typeface="Arial" charset="0"/>
              </a:rPr>
              <a:t>–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: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i="1" dirty="0" smtClean="0">
                <a:latin typeface="Arial" charset="0"/>
              </a:rPr>
              <a:t>a cat (</a:t>
            </a:r>
            <a:r>
              <a:rPr lang="en-US" sz="1600" i="1" strike="dblStrike" dirty="0" smtClean="0">
                <a:latin typeface="Arial" charset="0"/>
              </a:rPr>
              <a:t>a </a:t>
            </a:r>
            <a:r>
              <a:rPr lang="en-US" sz="1600" i="1" dirty="0" smtClean="0">
                <a:latin typeface="Arial" charset="0"/>
              </a:rPr>
              <a:t>  cat + </a:t>
            </a:r>
            <a:r>
              <a:rPr lang="en-US" sz="1600" b="1" i="1" dirty="0" smtClean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i="1" dirty="0" smtClean="0">
                <a:latin typeface="Arial" charset="0"/>
              </a:rPr>
              <a:t>) → cat</a:t>
            </a:r>
            <a:r>
              <a:rPr lang="en-US" sz="1600" b="1" i="1" dirty="0" smtClean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 smtClean="0">
                <a:latin typeface="Arial" charset="0"/>
              </a:rPr>
              <a:t>2. </a:t>
            </a:r>
            <a:r>
              <a:rPr lang="ru-RU" sz="1600" dirty="0" smtClean="0">
                <a:latin typeface="Arial" charset="0"/>
              </a:rPr>
              <a:t>Если существительное в единственном числе оканчивается на </a:t>
            </a:r>
            <a:r>
              <a:rPr lang="en-US" sz="1600" b="1" dirty="0" smtClean="0">
                <a:latin typeface="Arial" charset="0"/>
              </a:rPr>
              <a:t>–</a:t>
            </a:r>
            <a:r>
              <a:rPr lang="ru-RU" sz="1600" b="1" dirty="0" smtClean="0">
                <a:latin typeface="Arial" charset="0"/>
              </a:rPr>
              <a:t>х</a:t>
            </a:r>
            <a:r>
              <a:rPr lang="ru-RU" sz="1600" dirty="0" smtClean="0">
                <a:latin typeface="Arial" charset="0"/>
              </a:rPr>
              <a:t>, то во множественном числе оно имеет окончание </a:t>
            </a:r>
            <a:r>
              <a:rPr lang="ru-RU" sz="1600" b="1" dirty="0" smtClean="0">
                <a:latin typeface="Arial" charset="0"/>
              </a:rPr>
              <a:t>-</a:t>
            </a:r>
            <a:r>
              <a:rPr lang="en-US" sz="1600" b="1" dirty="0" err="1" smtClean="0">
                <a:solidFill>
                  <a:srgbClr val="FF0000"/>
                </a:solidFill>
                <a:latin typeface="Arial" charset="0"/>
              </a:rPr>
              <a:t>es</a:t>
            </a:r>
            <a:r>
              <a:rPr lang="ru-RU" sz="1600" dirty="0" smtClean="0">
                <a:latin typeface="Arial" charset="0"/>
              </a:rPr>
              <a:t>:</a:t>
            </a:r>
            <a:endParaRPr lang="en-US" sz="1600" dirty="0" smtClean="0">
              <a:latin typeface="Arial" charset="0"/>
            </a:endParaRPr>
          </a:p>
          <a:p>
            <a:r>
              <a:rPr lang="en-US" sz="1600" i="1" dirty="0" smtClean="0">
                <a:latin typeface="Arial" charset="0"/>
              </a:rPr>
              <a:t>a bo</a:t>
            </a:r>
            <a:r>
              <a:rPr lang="en-US" sz="1600" b="1" i="1" dirty="0" smtClean="0">
                <a:latin typeface="Arial" charset="0"/>
              </a:rPr>
              <a:t>x</a:t>
            </a:r>
            <a:r>
              <a:rPr lang="en-US" sz="1600" i="1" dirty="0" smtClean="0">
                <a:latin typeface="Arial" charset="0"/>
              </a:rPr>
              <a:t> → bo</a:t>
            </a:r>
            <a:r>
              <a:rPr lang="en-US" sz="1600" b="1" i="1" dirty="0" smtClean="0">
                <a:latin typeface="Arial" charset="0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Arial" charset="0"/>
              </a:rPr>
              <a:t>es</a:t>
            </a:r>
          </a:p>
          <a:p>
            <a:endParaRPr lang="en-US" sz="1600" dirty="0">
              <a:latin typeface="Arial" charset="0"/>
            </a:endParaRPr>
          </a:p>
          <a:p>
            <a:r>
              <a:rPr lang="ru-RU" sz="1600" dirty="0" smtClean="0">
                <a:solidFill>
                  <a:srgbClr val="00B050"/>
                </a:solidFill>
                <a:latin typeface="Arial" charset="0"/>
              </a:rPr>
              <a:t>Обратите внимание! </a:t>
            </a:r>
            <a:r>
              <a:rPr lang="ru-RU" sz="1600" u="sng" dirty="0" smtClean="0">
                <a:latin typeface="Arial" charset="0"/>
              </a:rPr>
              <a:t>Перед существительными во множественном числе ставить артикль </a:t>
            </a:r>
            <a:r>
              <a:rPr lang="en-US" sz="1600" u="sng" dirty="0" smtClean="0">
                <a:latin typeface="Arial" charset="0"/>
              </a:rPr>
              <a:t>a </a:t>
            </a:r>
            <a:r>
              <a:rPr lang="ru-RU" sz="1600" u="sng" dirty="0" smtClean="0">
                <a:latin typeface="Arial" charset="0"/>
              </a:rPr>
              <a:t>нельзя</a:t>
            </a:r>
            <a:r>
              <a:rPr lang="ru-RU" sz="1600" dirty="0" smtClean="0">
                <a:latin typeface="Arial" charset="0"/>
              </a:rPr>
              <a:t>:</a:t>
            </a:r>
          </a:p>
          <a:p>
            <a:r>
              <a:rPr lang="ru-RU" sz="1600" i="1" dirty="0">
                <a:latin typeface="Arial" charset="0"/>
              </a:rPr>
              <a:t> </a:t>
            </a:r>
            <a:r>
              <a:rPr lang="ru-RU" sz="1600" i="1" dirty="0" smtClean="0">
                <a:latin typeface="Arial" charset="0"/>
              </a:rPr>
              <a:t>                               </a:t>
            </a:r>
            <a:r>
              <a:rPr lang="en-US" sz="1600" i="1" strike="dblStrike" dirty="0" smtClean="0">
                <a:latin typeface="Arial" charset="0"/>
              </a:rPr>
              <a:t>a  </a:t>
            </a:r>
            <a:r>
              <a:rPr lang="en-US" sz="1600" i="1" dirty="0" smtClean="0">
                <a:latin typeface="Arial" charset="0"/>
              </a:rPr>
              <a:t> dog</a:t>
            </a:r>
            <a:r>
              <a:rPr lang="en-US" sz="1600" b="1" i="1" dirty="0" smtClean="0">
                <a:latin typeface="Arial" charset="0"/>
              </a:rPr>
              <a:t>s    </a:t>
            </a:r>
            <a:r>
              <a:rPr lang="ru-RU" sz="1600" b="1" i="1" dirty="0" smtClean="0">
                <a:latin typeface="Arial" charset="0"/>
              </a:rPr>
              <a:t>- </a:t>
            </a:r>
            <a:r>
              <a:rPr lang="ru-RU" sz="1600" dirty="0" smtClean="0">
                <a:latin typeface="Arial" charset="0"/>
              </a:rPr>
              <a:t>собаки</a:t>
            </a:r>
            <a:endParaRPr lang="en-US" sz="1600" dirty="0" smtClean="0">
              <a:latin typeface="Arial" charset="0"/>
            </a:endParaRPr>
          </a:p>
          <a:p>
            <a:r>
              <a:rPr lang="en-US" sz="1600" i="1" dirty="0">
                <a:latin typeface="Arial" charset="0"/>
              </a:rPr>
              <a:t> </a:t>
            </a:r>
            <a:r>
              <a:rPr lang="en-US" sz="1600" i="1" dirty="0" smtClean="0">
                <a:latin typeface="Arial" charset="0"/>
              </a:rPr>
              <a:t>                               </a:t>
            </a:r>
            <a:r>
              <a:rPr lang="en-US" sz="1600" i="1" strike="dblStrike" dirty="0" smtClean="0">
                <a:latin typeface="Arial" charset="0"/>
              </a:rPr>
              <a:t>a  </a:t>
            </a:r>
            <a:r>
              <a:rPr lang="en-US" sz="1600" i="1" dirty="0" smtClean="0">
                <a:latin typeface="Arial" charset="0"/>
              </a:rPr>
              <a:t> girl</a:t>
            </a:r>
            <a:r>
              <a:rPr lang="en-US" sz="1600" b="1" i="1" dirty="0" smtClean="0">
                <a:latin typeface="Arial" charset="0"/>
              </a:rPr>
              <a:t>s</a:t>
            </a:r>
            <a:r>
              <a:rPr lang="ru-RU" sz="1600" b="1" i="1" dirty="0" smtClean="0">
                <a:latin typeface="Arial" charset="0"/>
              </a:rPr>
              <a:t>     - </a:t>
            </a:r>
            <a:r>
              <a:rPr lang="ru-RU" sz="1600" dirty="0" smtClean="0">
                <a:latin typeface="Arial" charset="0"/>
              </a:rPr>
              <a:t>девочки</a:t>
            </a:r>
          </a:p>
          <a:p>
            <a:endParaRPr lang="en-US" sz="1450" dirty="0" smtClean="0">
              <a:latin typeface="Arial" charset="0"/>
            </a:endParaRPr>
          </a:p>
          <a:p>
            <a:endParaRPr lang="en-US" sz="1450" dirty="0">
              <a:latin typeface="Arial" charset="0"/>
            </a:endParaRPr>
          </a:p>
          <a:p>
            <a:endParaRPr lang="en-US" sz="1450" dirty="0" smtClean="0">
              <a:latin typeface="Arial" charset="0"/>
            </a:endParaRPr>
          </a:p>
          <a:p>
            <a:endParaRPr lang="en-US" sz="1450" dirty="0">
              <a:latin typeface="Arial" charset="0"/>
            </a:endParaRPr>
          </a:p>
          <a:p>
            <a:r>
              <a:rPr lang="ru-RU" sz="1450" dirty="0" smtClean="0">
                <a:latin typeface="Arial" charset="0"/>
              </a:rPr>
              <a:t>.</a:t>
            </a:r>
          </a:p>
          <a:p>
            <a:endParaRPr lang="ru-RU" sz="1450" dirty="0">
              <a:latin typeface="Arial" charset="0"/>
            </a:endParaRPr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101013" y="6399213"/>
            <a:ext cx="1042987" cy="45878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2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4644008" y="1196752"/>
            <a:ext cx="45719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>Выберите правильный вариант: </a:t>
            </a:r>
          </a:p>
          <a:p>
            <a:endParaRPr lang="ru-RU" sz="36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… Ben’s cat?</a:t>
            </a:r>
            <a:endParaRPr lang="ru-RU" sz="3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Box 12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1772816"/>
            <a:ext cx="2376264" cy="769441"/>
          </a:xfrm>
          <a:prstGeom prst="rect">
            <a:avLst/>
          </a:prstGeom>
          <a:gradFill>
            <a:gsLst>
              <a:gs pos="0">
                <a:srgbClr val="FF3300"/>
              </a:gs>
              <a:gs pos="84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Can it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2980379"/>
            <a:ext cx="2376264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It is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" action="ppaction://hlinkshowjump?jump=nextslide">
              <a:snd r:embed="rId5" name="applause.wav"/>
            </a:hlinkClick>
          </p:cNvPr>
          <p:cNvSpPr txBox="1"/>
          <p:nvPr/>
        </p:nvSpPr>
        <p:spPr>
          <a:xfrm>
            <a:off x="1161429" y="4193248"/>
            <a:ext cx="2376264" cy="769441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Is it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29899"/>
            <a:ext cx="1259631" cy="120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4355977" y="1268760"/>
            <a:ext cx="47880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>Выберите правильный вариант:</a:t>
            </a:r>
          </a:p>
          <a:p>
            <a:endParaRPr lang="ru-RU" sz="28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Is it a rabbit? – Yes, ….</a:t>
            </a:r>
            <a:endParaRPr lang="ru-RU" sz="2800" dirty="0" smtClean="0">
              <a:solidFill>
                <a:srgbClr val="FF0000"/>
              </a:solidFill>
              <a:latin typeface="Arial" charset="0"/>
            </a:endParaRPr>
          </a:p>
          <a:p>
            <a:endParaRPr lang="ru-RU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7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1772816"/>
            <a:ext cx="2376264" cy="769441"/>
          </a:xfrm>
          <a:prstGeom prst="rect">
            <a:avLst/>
          </a:prstGeom>
          <a:gradFill>
            <a:gsLst>
              <a:gs pos="0">
                <a:srgbClr val="FF3300"/>
              </a:gs>
              <a:gs pos="84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it isn’t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" action="ppaction://hlinkshowjump?jump=nextslide">
              <a:snd r:embed="rId5" name="applause.wav"/>
            </a:hlinkClick>
          </p:cNvPr>
          <p:cNvSpPr txBox="1"/>
          <p:nvPr/>
        </p:nvSpPr>
        <p:spPr>
          <a:xfrm>
            <a:off x="1161429" y="2980379"/>
            <a:ext cx="2376264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it is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4193248"/>
            <a:ext cx="2376264" cy="769441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it can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29899"/>
            <a:ext cx="1259631" cy="120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4572001" y="1052736"/>
            <a:ext cx="457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>Выберите правильный вариант:</a:t>
            </a:r>
          </a:p>
          <a:p>
            <a:endParaRPr lang="ru-RU" sz="28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Ann … a cat.</a:t>
            </a:r>
            <a:endParaRPr lang="ru-RU" sz="2800" dirty="0" smtClean="0">
              <a:solidFill>
                <a:srgbClr val="FF0000"/>
              </a:solidFill>
              <a:latin typeface="Arial" charset="0"/>
            </a:endParaRPr>
          </a:p>
          <a:p>
            <a:pPr algn="just"/>
            <a:endParaRPr lang="ru-RU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7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1772816"/>
            <a:ext cx="2376264" cy="769441"/>
          </a:xfrm>
          <a:prstGeom prst="rect">
            <a:avLst/>
          </a:prstGeom>
          <a:gradFill>
            <a:gsLst>
              <a:gs pos="0">
                <a:srgbClr val="FF3300"/>
              </a:gs>
              <a:gs pos="84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can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" action="ppaction://hlinkshowjump?jump=nextslide">
              <a:snd r:embed="rId5" name="applause.wav"/>
            </a:hlinkClick>
          </p:cNvPr>
          <p:cNvSpPr txBox="1"/>
          <p:nvPr/>
        </p:nvSpPr>
        <p:spPr>
          <a:xfrm>
            <a:off x="1161429" y="2980379"/>
            <a:ext cx="2376264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has got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4193248"/>
            <a:ext cx="2376264" cy="769441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29899"/>
            <a:ext cx="1259631" cy="120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572001" y="1196752"/>
            <a:ext cx="457199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>Выберите правильный вариант: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Tom has got six … .</a:t>
            </a:r>
            <a:endParaRPr lang="ru-RU" sz="2800" dirty="0" smtClean="0">
              <a:solidFill>
                <a:srgbClr val="FF0000"/>
              </a:solidFill>
              <a:latin typeface="Arial" charset="0"/>
            </a:endParaRPr>
          </a:p>
          <a:p>
            <a:pPr algn="just"/>
            <a:endParaRPr lang="ru-RU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7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1772816"/>
            <a:ext cx="2376264" cy="769441"/>
          </a:xfrm>
          <a:prstGeom prst="rect">
            <a:avLst/>
          </a:prstGeom>
          <a:gradFill>
            <a:gsLst>
              <a:gs pos="0">
                <a:srgbClr val="FF3300"/>
              </a:gs>
              <a:gs pos="84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dog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2980379"/>
            <a:ext cx="2376264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frog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" action="ppaction://hlinkshowjump?jump=nextslide">
              <a:snd r:embed="rId5" name="applause.wav"/>
            </a:hlinkClick>
          </p:cNvPr>
          <p:cNvSpPr txBox="1"/>
          <p:nvPr/>
        </p:nvSpPr>
        <p:spPr>
          <a:xfrm>
            <a:off x="1161429" y="4193248"/>
            <a:ext cx="2376264" cy="769441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frogs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29899"/>
            <a:ext cx="1259631" cy="120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4969"/>
            <a:ext cx="1191245" cy="2382489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-108520" y="188639"/>
            <a:ext cx="3600400" cy="3312369"/>
          </a:xfrm>
          <a:prstGeom prst="wedgeEllipseCallout">
            <a:avLst>
              <a:gd name="adj1" fmla="val 67101"/>
              <a:gd name="adj2" fmla="val -17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236821" y="980728"/>
            <a:ext cx="29097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charset="0"/>
              </a:rPr>
              <a:t>Вы ошиблись!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charset="0"/>
              </a:rPr>
              <a:t>Придётся всё начать сначала.</a:t>
            </a:r>
          </a:p>
        </p:txBody>
      </p:sp>
      <p:sp>
        <p:nvSpPr>
          <p:cNvPr id="2" name="TextBox 1">
            <a:hlinkClick r:id="rId4" action="ppaction://hlinksldjump"/>
          </p:cNvPr>
          <p:cNvSpPr txBox="1"/>
          <p:nvPr/>
        </p:nvSpPr>
        <p:spPr>
          <a:xfrm>
            <a:off x="251520" y="2348880"/>
            <a:ext cx="1467496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Подсказки</a:t>
            </a:r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1865093" y="2348880"/>
            <a:ext cx="1296144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Тест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382996"/>
            <a:ext cx="1034266" cy="1440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76" y="3438479"/>
            <a:ext cx="2259189" cy="23849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51" y="3755494"/>
            <a:ext cx="554430" cy="383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572002" y="1412776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>Выберите правильный вариант: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Bob’s cat … grey.</a:t>
            </a:r>
            <a:endParaRPr lang="ru-RU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7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1772816"/>
            <a:ext cx="2376264" cy="769441"/>
          </a:xfrm>
          <a:prstGeom prst="rect">
            <a:avLst/>
          </a:prstGeom>
          <a:gradFill>
            <a:gsLst>
              <a:gs pos="0">
                <a:srgbClr val="FF3300"/>
              </a:gs>
              <a:gs pos="84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can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" action="ppaction://hlinkshowjump?jump=nextslide">
              <a:snd r:embed="rId5" name="applause.wav"/>
            </a:hlinkClick>
          </p:cNvPr>
          <p:cNvSpPr txBox="1"/>
          <p:nvPr/>
        </p:nvSpPr>
        <p:spPr>
          <a:xfrm>
            <a:off x="1161429" y="2980379"/>
            <a:ext cx="2376264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4193248"/>
            <a:ext cx="2376264" cy="769441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has got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29899"/>
            <a:ext cx="1259631" cy="120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4572001" y="1340768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rgbClr val="FF0000"/>
                </a:solidFill>
                <a:latin typeface="Arial" charset="0"/>
              </a:rPr>
              <a:t>Выберите правильный вариант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Bob’s cat … sing.</a:t>
            </a:r>
            <a:endParaRPr lang="ru-RU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7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1772816"/>
            <a:ext cx="2376264" cy="769441"/>
          </a:xfrm>
          <a:prstGeom prst="rect">
            <a:avLst/>
          </a:prstGeom>
          <a:gradFill>
            <a:gsLst>
              <a:gs pos="0">
                <a:srgbClr val="FF3300"/>
              </a:gs>
              <a:gs pos="84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has got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2980379"/>
            <a:ext cx="2376264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" action="ppaction://hlinkshowjump?jump=nextslide">
              <a:snd r:embed="rId5" name="applause.wav"/>
            </a:hlinkClick>
          </p:cNvPr>
          <p:cNvSpPr txBox="1"/>
          <p:nvPr/>
        </p:nvSpPr>
        <p:spPr>
          <a:xfrm>
            <a:off x="1161429" y="4193248"/>
            <a:ext cx="2376264" cy="769441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can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29899"/>
            <a:ext cx="1259631" cy="120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551870" y="1412776"/>
            <a:ext cx="459213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rgbClr val="FF0000"/>
                </a:solidFill>
                <a:latin typeface="Arial" charset="0"/>
              </a:rPr>
              <a:t>Выберите правильный вариант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Bill … seven pens.</a:t>
            </a:r>
            <a:endParaRPr lang="ru-RU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7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1772816"/>
            <a:ext cx="2376264" cy="769441"/>
          </a:xfrm>
          <a:prstGeom prst="rect">
            <a:avLst/>
          </a:prstGeom>
          <a:gradFill>
            <a:gsLst>
              <a:gs pos="0">
                <a:srgbClr val="FF3300"/>
              </a:gs>
              <a:gs pos="84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can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" action="ppaction://hlinkshowjump?jump=nextslide">
              <a:snd r:embed="rId5" name="applause.wav"/>
            </a:hlinkClick>
          </p:cNvPr>
          <p:cNvSpPr txBox="1"/>
          <p:nvPr/>
        </p:nvSpPr>
        <p:spPr>
          <a:xfrm>
            <a:off x="1161429" y="2980379"/>
            <a:ext cx="2376264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has got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4193248"/>
            <a:ext cx="2376264" cy="769441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29899"/>
            <a:ext cx="1259631" cy="120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4572000" y="1340768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rgbClr val="FF0000"/>
                </a:solidFill>
                <a:latin typeface="Arial" charset="0"/>
              </a:rPr>
              <a:t>Выберите правильный вариант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Bill has got a … .</a:t>
            </a:r>
            <a:endParaRPr lang="ru-RU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7">
            <a:hlinkClick r:id="" action="ppaction://hlinkshowjump?jump=nextslide">
              <a:snd r:embed="rId3" name="applause.wav"/>
            </a:hlinkClick>
          </p:cNvPr>
          <p:cNvSpPr txBox="1"/>
          <p:nvPr/>
        </p:nvSpPr>
        <p:spPr>
          <a:xfrm>
            <a:off x="1161429" y="1772816"/>
            <a:ext cx="2376264" cy="769441"/>
          </a:xfrm>
          <a:prstGeom prst="rect">
            <a:avLst/>
          </a:prstGeom>
          <a:gradFill>
            <a:gsLst>
              <a:gs pos="0">
                <a:srgbClr val="FF3300"/>
              </a:gs>
              <a:gs pos="84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hen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rId4" action="ppaction://hlinksldjump">
              <a:snd r:embed="rId5" name="drumroll.wav"/>
            </a:hlinkClick>
          </p:cNvPr>
          <p:cNvSpPr txBox="1"/>
          <p:nvPr/>
        </p:nvSpPr>
        <p:spPr>
          <a:xfrm>
            <a:off x="1161429" y="2980379"/>
            <a:ext cx="2376264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hens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4" action="ppaction://hlinksldjump">
              <a:snd r:embed="rId5" name="drumroll.wav"/>
            </a:hlinkClick>
          </p:cNvPr>
          <p:cNvSpPr txBox="1"/>
          <p:nvPr/>
        </p:nvSpPr>
        <p:spPr>
          <a:xfrm>
            <a:off x="1161429" y="4193248"/>
            <a:ext cx="2376264" cy="769441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foxes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29899"/>
            <a:ext cx="1259631" cy="120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4353" name="TextBox 7"/>
          <p:cNvSpPr txBox="1">
            <a:spLocks noChangeArrowheads="1"/>
          </p:cNvSpPr>
          <p:nvPr/>
        </p:nvSpPr>
        <p:spPr bwMode="auto">
          <a:xfrm>
            <a:off x="4586057" y="1484784"/>
            <a:ext cx="45579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rgbClr val="FF0000"/>
                </a:solidFill>
                <a:latin typeface="Arial" charset="0"/>
              </a:rPr>
              <a:t>Выберите правильный вариант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Bill can ... .</a:t>
            </a:r>
            <a:endParaRPr lang="ru-RU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9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1772816"/>
            <a:ext cx="2376264" cy="769441"/>
          </a:xfrm>
          <a:prstGeom prst="rect">
            <a:avLst/>
          </a:prstGeom>
          <a:gradFill>
            <a:gsLst>
              <a:gs pos="0">
                <a:srgbClr val="FF3300"/>
              </a:gs>
              <a:gs pos="84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six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2980379"/>
            <a:ext cx="2376264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slim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nextslide">
              <a:snd r:embed="rId5" name="applause.wav"/>
            </a:hlinkClick>
          </p:cNvPr>
          <p:cNvSpPr txBox="1"/>
          <p:nvPr/>
        </p:nvSpPr>
        <p:spPr>
          <a:xfrm>
            <a:off x="1161429" y="4193248"/>
            <a:ext cx="2376264" cy="769441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skip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29899"/>
            <a:ext cx="1259631" cy="120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4572000" y="1340768"/>
            <a:ext cx="45719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rgbClr val="FF0000"/>
                </a:solidFill>
                <a:latin typeface="Arial" charset="0"/>
              </a:rPr>
              <a:t>Выберите правильный вариант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… is six.</a:t>
            </a:r>
            <a:endParaRPr lang="ru-RU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7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1772816"/>
            <a:ext cx="2376264" cy="769441"/>
          </a:xfrm>
          <a:prstGeom prst="rect">
            <a:avLst/>
          </a:prstGeom>
          <a:gradFill>
            <a:gsLst>
              <a:gs pos="0">
                <a:srgbClr val="FF3300"/>
              </a:gs>
              <a:gs pos="84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Kate’s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" action="ppaction://hlinkshowjump?jump=nextslide">
              <a:snd r:embed="rId5" name="applause.wav"/>
            </a:hlinkClick>
          </p:cNvPr>
          <p:cNvSpPr txBox="1"/>
          <p:nvPr/>
        </p:nvSpPr>
        <p:spPr>
          <a:xfrm>
            <a:off x="1161429" y="2980379"/>
            <a:ext cx="2376264" cy="769441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Kate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3" action="ppaction://hlinksldjump">
              <a:snd r:embed="rId4" name="drumroll.wav"/>
            </a:hlinkClick>
          </p:cNvPr>
          <p:cNvSpPr txBox="1"/>
          <p:nvPr/>
        </p:nvSpPr>
        <p:spPr>
          <a:xfrm>
            <a:off x="1161429" y="4193248"/>
            <a:ext cx="2376264" cy="769441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His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29899"/>
            <a:ext cx="1259631" cy="120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013" y="6381750"/>
            <a:ext cx="1042987" cy="476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5292080" y="908720"/>
            <a:ext cx="3851920" cy="1944216"/>
            <a:chOff x="5292080" y="908720"/>
            <a:chExt cx="3851920" cy="1944216"/>
          </a:xfrm>
        </p:grpSpPr>
        <p:sp>
          <p:nvSpPr>
            <p:cNvPr id="4" name="Прямоугольная выноска 3"/>
            <p:cNvSpPr/>
            <p:nvPr/>
          </p:nvSpPr>
          <p:spPr>
            <a:xfrm>
              <a:off x="5292080" y="908720"/>
              <a:ext cx="3851920" cy="1944216"/>
            </a:xfrm>
            <a:prstGeom prst="wedgeRectCallout">
              <a:avLst>
                <a:gd name="adj1" fmla="val -69579"/>
                <a:gd name="adj2" fmla="val -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87" name="Прямоугольник 2"/>
            <p:cNvSpPr>
              <a:spLocks noChangeArrowheads="1"/>
            </p:cNvSpPr>
            <p:nvPr/>
          </p:nvSpPr>
          <p:spPr bwMode="auto">
            <a:xfrm>
              <a:off x="5469428" y="1208399"/>
              <a:ext cx="350255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</a:rPr>
                <a:t>Well done! </a:t>
              </a:r>
              <a:endParaRPr lang="ru-RU" sz="2000" b="1" dirty="0" smtClean="0">
                <a:solidFill>
                  <a:schemeClr val="bg1"/>
                </a:solidFill>
                <a:latin typeface="Arial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charset="0"/>
                </a:rPr>
                <a:t>Поздравляю</a:t>
              </a:r>
              <a:r>
                <a:rPr lang="ru-RU" sz="2000" b="1" dirty="0">
                  <a:solidFill>
                    <a:schemeClr val="bg1"/>
                  </a:solidFill>
                  <a:latin typeface="Arial" charset="0"/>
                </a:rPr>
                <a:t>!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charset="0"/>
                </a:rPr>
                <a:t>Вы </a:t>
              </a:r>
              <a:r>
                <a:rPr lang="ru-RU" sz="2000" b="1" dirty="0" smtClean="0">
                  <a:solidFill>
                    <a:schemeClr val="bg1"/>
                  </a:solidFill>
                  <a:latin typeface="Arial" charset="0"/>
                </a:rPr>
                <a:t>успешно справились </a:t>
              </a:r>
              <a:r>
                <a:rPr lang="ru-RU" sz="2000" b="1" dirty="0">
                  <a:solidFill>
                    <a:schemeClr val="bg1"/>
                  </a:solidFill>
                  <a:latin typeface="Arial" charset="0"/>
                </a:rPr>
                <a:t>с заданием!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92" y="455103"/>
            <a:ext cx="1019175" cy="866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0" y="2334936"/>
            <a:ext cx="1035273" cy="1025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04" y="5226918"/>
            <a:ext cx="581025" cy="571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0" y="1606797"/>
            <a:ext cx="925041" cy="9250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20" y="131481"/>
            <a:ext cx="611733" cy="5757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52" y="394271"/>
            <a:ext cx="1019175" cy="866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81" y="3573016"/>
            <a:ext cx="607715" cy="5606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48" y="81312"/>
            <a:ext cx="661686" cy="6259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08" y="4866971"/>
            <a:ext cx="539629" cy="4317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40" y="4687186"/>
            <a:ext cx="442912" cy="359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86" y="3298206"/>
            <a:ext cx="707132" cy="6749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3" y="278089"/>
            <a:ext cx="766762" cy="7096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67" y="1321878"/>
            <a:ext cx="554629" cy="5298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67" y="2791284"/>
            <a:ext cx="644649" cy="7306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08" y="3890774"/>
            <a:ext cx="704850" cy="666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82079"/>
            <a:ext cx="787992" cy="72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3299" y="620688"/>
            <a:ext cx="4680520" cy="597192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err="1" smtClean="0"/>
              <a:t>Барашкова</a:t>
            </a:r>
            <a:r>
              <a:rPr lang="ru-RU" sz="1100" dirty="0" smtClean="0"/>
              <a:t> Е. А. Грамматика английского языка. Проверочные работы: к учебнику М. З. </a:t>
            </a:r>
            <a:r>
              <a:rPr lang="ru-RU" sz="1100" dirty="0" err="1" smtClean="0"/>
              <a:t>Биболетовой</a:t>
            </a:r>
            <a:r>
              <a:rPr lang="ru-RU" sz="1100" dirty="0" smtClean="0"/>
              <a:t> и др. «</a:t>
            </a:r>
            <a:r>
              <a:rPr lang="en-US" sz="1100" dirty="0" smtClean="0"/>
              <a:t>Enjoy English. 2 </a:t>
            </a:r>
            <a:r>
              <a:rPr lang="ru-RU" sz="1100" dirty="0" smtClean="0"/>
              <a:t>класс». – М.: Издательство «Экзамен», 2007. – 32 с.</a:t>
            </a:r>
            <a:endParaRPr lang="en-US" sz="1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err="1" smtClean="0"/>
              <a:t>Барашкова</a:t>
            </a:r>
            <a:r>
              <a:rPr lang="ru-RU" sz="1100" dirty="0" smtClean="0"/>
              <a:t> Е. А. Грамматика английского языка. Книга для родителей: к учебнику М. З. </a:t>
            </a:r>
            <a:r>
              <a:rPr lang="ru-RU" sz="1100" dirty="0" err="1" smtClean="0"/>
              <a:t>Биболетовой</a:t>
            </a:r>
            <a:r>
              <a:rPr lang="ru-RU" sz="1100" dirty="0" smtClean="0"/>
              <a:t> и др. «</a:t>
            </a:r>
            <a:r>
              <a:rPr lang="ru-RU" sz="1100" dirty="0" err="1" smtClean="0"/>
              <a:t>Enjoy</a:t>
            </a:r>
            <a:r>
              <a:rPr lang="ru-RU" sz="1100" dirty="0" smtClean="0"/>
              <a:t> </a:t>
            </a:r>
            <a:r>
              <a:rPr lang="ru-RU" sz="1100" dirty="0" err="1" smtClean="0"/>
              <a:t>English</a:t>
            </a:r>
            <a:r>
              <a:rPr lang="ru-RU" sz="1100" dirty="0" smtClean="0"/>
              <a:t>. 2 класс». – М.: Издательство «Экзамен», 2007. – 64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3"/>
              </a:rPr>
              <a:t>http://merti.ru/kartinki/belosnezhka-kartinki</a:t>
            </a:r>
            <a:r>
              <a:rPr lang="ru-RU" sz="1100" dirty="0" smtClean="0"/>
              <a:t> - фон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4"/>
              </a:rPr>
              <a:t>http://nifiga-sebe.ru/index.php?newsid=128858</a:t>
            </a:r>
            <a:r>
              <a:rPr lang="ru-RU" sz="1100" dirty="0" smtClean="0"/>
              <a:t> – фон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5"/>
              </a:rPr>
              <a:t>http://nifiga-sebe.ru/index.php?newsid=129526</a:t>
            </a:r>
            <a:r>
              <a:rPr lang="ru-RU" sz="1100" dirty="0" smtClean="0"/>
              <a:t> - гном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6"/>
              </a:rPr>
              <a:t>http://www.liveinternet.ru/community/4091266/post148993074/</a:t>
            </a:r>
            <a:r>
              <a:rPr lang="ru-RU" sz="1100" dirty="0" smtClean="0"/>
              <a:t> - кошка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7"/>
              </a:rPr>
              <a:t>http://fotki.yandex.ru/users/ladyo2004/view/317590/?page=4</a:t>
            </a:r>
            <a:r>
              <a:rPr lang="ru-RU" sz="1100" dirty="0" smtClean="0"/>
              <a:t> - бабочки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8"/>
              </a:rPr>
              <a:t>http://fotki.yandex.ru/users/ladyo2004/view/317591/?page=4</a:t>
            </a:r>
            <a:r>
              <a:rPr lang="ru-RU" sz="1100" dirty="0" smtClean="0"/>
              <a:t> - бабочки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9"/>
              </a:rPr>
              <a:t>http://fotki.yandex.ru/users/ladyo2004/view/317592/?page=4</a:t>
            </a:r>
            <a:r>
              <a:rPr lang="ru-RU" sz="1100" dirty="0" smtClean="0"/>
              <a:t> – бабочки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0"/>
              </a:rPr>
              <a:t>http://segalega.ucoz.ru/news/animirovannye_kartinki_blestjashhie_animacii_blestjashki_zvjozdy_i_zvjozdochki/2011-02-22-166</a:t>
            </a:r>
            <a:r>
              <a:rPr lang="ru-RU" sz="1100" dirty="0" smtClean="0"/>
              <a:t> -звёздочки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1"/>
              </a:rPr>
              <a:t>http://radikal.ru/F/s012.radikal.ru/i320/1105/7e/70c70aeafdcd.jpg.html</a:t>
            </a:r>
            <a:r>
              <a:rPr lang="ru-RU" sz="1100" dirty="0" smtClean="0"/>
              <a:t> - фон</a:t>
            </a:r>
            <a:endParaRPr lang="en-US" sz="1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2"/>
              </a:rPr>
              <a:t>http://fotki.yandex.ru/users/svetlera/view/397853/?page=3</a:t>
            </a:r>
            <a:endParaRPr lang="en-US" sz="1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>
                <a:hlinkClick r:id="rId13"/>
              </a:rPr>
              <a:t>http://fotki.yandex.ru/users/ladyo2004/view/317425/?</a:t>
            </a:r>
            <a:r>
              <a:rPr lang="en-US" sz="1100" dirty="0" smtClean="0">
                <a:hlinkClick r:id="rId13"/>
              </a:rPr>
              <a:t>page=1</a:t>
            </a:r>
            <a:r>
              <a:rPr lang="en-US" sz="1100" dirty="0" smtClean="0"/>
              <a:t> – </a:t>
            </a:r>
            <a:r>
              <a:rPr lang="ru-RU" sz="1100" dirty="0" smtClean="0"/>
              <a:t>цветы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>
                <a:hlinkClick r:id="rId14"/>
              </a:rPr>
              <a:t>http://fotki.yandex.ru/users/ladyo2004/view/317525/?</a:t>
            </a:r>
            <a:r>
              <a:rPr lang="en-US" sz="1100" dirty="0" smtClean="0">
                <a:hlinkClick r:id="rId14"/>
              </a:rPr>
              <a:t>page=3</a:t>
            </a:r>
            <a:r>
              <a:rPr lang="ru-RU" sz="1100" dirty="0" smtClean="0"/>
              <a:t> – цветы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>
                <a:hlinkClick r:id="rId15"/>
              </a:rPr>
              <a:t>http://</a:t>
            </a:r>
            <a:r>
              <a:rPr lang="en-US" sz="1100" dirty="0" smtClean="0">
                <a:hlinkClick r:id="rId15"/>
              </a:rPr>
              <a:t>radikal.ru/F/i020.radikal.ru/1105/a4/2d75ea326dab.jpg.html</a:t>
            </a:r>
            <a:r>
              <a:rPr lang="ru-RU" sz="1100" dirty="0" smtClean="0"/>
              <a:t> - фон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>
                <a:hlinkClick r:id="rId16"/>
              </a:rPr>
              <a:t>http://www.xn--</a:t>
            </a:r>
            <a:r>
              <a:rPr lang="en-US" sz="1100" dirty="0" smtClean="0">
                <a:hlinkClick r:id="rId16"/>
              </a:rPr>
              <a:t>80amkeaq.net/collages/animatedfilms-sovietunion</a:t>
            </a:r>
            <a:r>
              <a:rPr lang="ru-RU" sz="1100" dirty="0" smtClean="0"/>
              <a:t> - Белоснежка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hlinkClick r:id="rId17"/>
              </a:rPr>
              <a:t>http://www.kraljeva-sutjeska.com/tgq-clipart-student-snowwhite</a:t>
            </a:r>
            <a:r>
              <a:rPr lang="en-US" sz="1200" dirty="0" smtClean="0">
                <a:hlinkClick r:id="rId17"/>
              </a:rPr>
              <a:t>/</a:t>
            </a:r>
            <a:r>
              <a:rPr lang="ru-RU" sz="1200" dirty="0" smtClean="0"/>
              <a:t> - Белоснежка</a:t>
            </a:r>
            <a:endParaRPr lang="en-US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hlinkClick r:id="rId18"/>
              </a:rPr>
              <a:t>http://</a:t>
            </a:r>
            <a:r>
              <a:rPr lang="en-US" sz="1200" dirty="0" smtClean="0">
                <a:hlinkClick r:id="rId18"/>
              </a:rPr>
              <a:t>s46.radikal.ru/i113/0808/81/a35e76246ffb.png</a:t>
            </a:r>
            <a:r>
              <a:rPr lang="en-US" sz="1200" dirty="0" smtClean="0"/>
              <a:t> - </a:t>
            </a:r>
            <a:r>
              <a:rPr lang="ru-RU" sz="1200" smtClean="0"/>
              <a:t>фон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70747" y="-76807"/>
            <a:ext cx="30656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Источники: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176464" cy="6366270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0" y="6301670"/>
            <a:ext cx="1008112" cy="576263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1008112" y="6304483"/>
            <a:ext cx="969963" cy="576263"/>
          </a:xfrm>
          <a:prstGeom prst="actionButtonEn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" y="0"/>
            <a:ext cx="912834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95936" y="1169904"/>
            <a:ext cx="4518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Тренажёр «Белоснежка (</a:t>
            </a:r>
            <a:r>
              <a:rPr lang="ru-RU" dirty="0" err="1"/>
              <a:t>Snow</a:t>
            </a:r>
            <a:r>
              <a:rPr lang="ru-RU" dirty="0"/>
              <a:t> </a:t>
            </a:r>
            <a:r>
              <a:rPr lang="ru-RU" dirty="0" err="1"/>
              <a:t>White</a:t>
            </a:r>
            <a:r>
              <a:rPr lang="ru-RU" dirty="0" smtClean="0"/>
              <a:t>)» </a:t>
            </a:r>
            <a:r>
              <a:rPr lang="ru-RU" dirty="0"/>
              <a:t>направлен на повторение и обобщение изученного материала по грамматике (краткие ответы, множественное число, притяжательный падеж, глаголы «иметь», «уметь/мочь», быть/есть»). Тренажёр способствует заучиванию грамматических правил.</a:t>
            </a:r>
          </a:p>
          <a:p>
            <a:r>
              <a:rPr lang="ru-RU" dirty="0"/>
              <a:t>Игроку задается вопрос с 3 вариантами ответа. Если при ответе ученик ошибается, то ему предлагается почитать подсказки. Игру приходится начинать сначала. </a:t>
            </a:r>
          </a:p>
          <a:p>
            <a:r>
              <a:rPr lang="ru-RU" dirty="0"/>
              <a:t>Предполагается применение в течение учебного года (уроки 39-45) или в конце года, если остаются часы для повторения. </a:t>
            </a:r>
          </a:p>
          <a:p>
            <a:r>
              <a:rPr lang="ru-RU" dirty="0"/>
              <a:t>Презентация со звуковыми эффектами.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630"/>
            <a:ext cx="2868888" cy="6048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04" y="4734365"/>
            <a:ext cx="1001241" cy="1547372"/>
          </a:xfrm>
          <a:prstGeom prst="rect">
            <a:avLst/>
          </a:prstGeom>
        </p:spPr>
      </p:pic>
      <p:sp>
        <p:nvSpPr>
          <p:cNvPr id="8" name="Управляющая кнопка: в конец 7">
            <a:hlinkClick r:id="" action="ppaction://hlinkshowjump?jump=endshow" highlightClick="1"/>
          </p:cNvPr>
          <p:cNvSpPr/>
          <p:nvPr/>
        </p:nvSpPr>
        <p:spPr>
          <a:xfrm>
            <a:off x="8177804" y="6281737"/>
            <a:ext cx="969963" cy="576263"/>
          </a:xfrm>
          <a:prstGeom prst="actionButtonEn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52734" y="476672"/>
            <a:ext cx="60126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Глагол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 настоящем времени имеет 3 формы: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 русском языке эти формы соответствуют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форме глагола </a:t>
            </a:r>
            <a:r>
              <a:rPr lang="ru-RU" sz="15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быть – есть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которая в большинстве случаев опускается.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 friend </a:t>
            </a:r>
            <a:r>
              <a:rPr lang="en-US" sz="15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at home.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Мой друг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_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дома. 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She </a:t>
            </a:r>
            <a:r>
              <a:rPr lang="en-US" sz="15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pupil.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Она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ученица.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pen </a:t>
            </a:r>
            <a:r>
              <a:rPr lang="en-US" sz="15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Ручка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красная.</a:t>
            </a:r>
            <a:r>
              <a:rPr lang="ru-RU" sz="15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5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Но английское предложение без глагола существовать не может. Глагол </a:t>
            </a:r>
            <a:r>
              <a:rPr lang="en-US" sz="1500" b="1" u="sng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называют 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глаголом-связкой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потому что никакого действия он не выражает, его задача – «связать» слова в предложение. Англичанин, который плохо говорит по-русски, сказал бы так: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                    «Мой друг </a:t>
            </a:r>
            <a:r>
              <a:rPr lang="ru-RU" sz="1500" u="sng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есть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дома», «Она </a:t>
            </a:r>
            <a:r>
              <a:rPr lang="ru-RU" sz="1500" u="sng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есть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ученица»,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                     «Ручка </a:t>
            </a:r>
            <a:r>
              <a:rPr lang="ru-RU" sz="1500" u="sng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есть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красная» и т. п.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0111" y="620688"/>
            <a:ext cx="4821238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Помимо того, что вам необходимо следить за тем, чтобы в английском предложении был глагол, вы ещё должны помнить соответствующую форму глагола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I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/ you, we, they 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/ he, she, it </a:t>
            </a:r>
            <a:r>
              <a:rPr lang="en-US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Обратите внимание на то, что не всегда следует переводить каждое слово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Мне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пять лет. 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five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Ему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шесть лет. →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He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six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793428"/>
            <a:ext cx="51845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Чтобы сказать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нет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(«Он не дома», «Ему не шесть лет»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), нужно сразу после глагола-связки употребить слово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17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(= I</a:t>
            </a:r>
            <a:r>
              <a:rPr lang="en-US" sz="17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’m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) six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Мне не шесть лет.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She </a:t>
            </a:r>
            <a:r>
              <a:rPr lang="en-US" sz="1700" b="1" i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7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(= She </a:t>
            </a:r>
            <a:r>
              <a:rPr lang="en-US" sz="17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n’t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) a pupil.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Она не ученица.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1700" b="1" i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(= It </a:t>
            </a:r>
            <a:r>
              <a:rPr lang="en-US" sz="17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n’t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) a frog.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Это не лягушка.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1700" b="1" i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(= We </a:t>
            </a:r>
            <a:r>
              <a:rPr lang="en-US" sz="17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n’t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) at school.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Мы не в школе.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1700" b="1" i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(= You </a:t>
            </a:r>
            <a:r>
              <a:rPr lang="en-US" sz="17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n’t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) at home.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Вы не дома.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1700" b="1" i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 (= They </a:t>
            </a:r>
            <a:r>
              <a:rPr lang="en-US" sz="17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n’t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) in London.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Они не в Лондоне.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8741" y="836712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Чтобы утвердительное предложение превратить в вопросительное,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нужно глагол поставить на 1-ое место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He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pupil.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6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he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pupil?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Вопросы, на которые можно ответить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называются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общими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В английском языке они всегда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начинаются с глагола</a:t>
            </a:r>
            <a:r>
              <a:rPr lang="en-US" sz="1600" u="sng" dirty="0">
                <a:latin typeface="Arial" pitchFamily="34" charset="0"/>
                <a:cs typeface="Arial" pitchFamily="34" charset="0"/>
              </a:rPr>
              <a:t>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 at home?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16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he / she / it  at home?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we / you / they at home?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774460" y="1834923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8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835696" y="836712"/>
            <a:ext cx="511256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latin typeface="Arial" charset="0"/>
              </a:rPr>
              <a:t>Глагол </a:t>
            </a:r>
            <a:r>
              <a:rPr lang="en-US" sz="1600" b="1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ru-RU" sz="1600" dirty="0" smtClean="0">
                <a:latin typeface="Arial" charset="0"/>
              </a:rPr>
              <a:t>переводится на русский язык </a:t>
            </a:r>
            <a:r>
              <a:rPr lang="ru-RU" sz="1600" b="1" dirty="0" smtClean="0">
                <a:latin typeface="Arial" charset="0"/>
              </a:rPr>
              <a:t>У меня (у тебя и т.д.) есть</a:t>
            </a:r>
            <a:r>
              <a:rPr lang="ru-RU" sz="1600" dirty="0" smtClean="0">
                <a:latin typeface="Arial" charset="0"/>
              </a:rPr>
              <a:t>. Вы привыкли к тому, что </a:t>
            </a:r>
            <a:r>
              <a:rPr lang="en-US" sz="1600" b="1" dirty="0" smtClean="0">
                <a:latin typeface="Arial" charset="0"/>
              </a:rPr>
              <a:t>I</a:t>
            </a:r>
            <a:r>
              <a:rPr lang="en-US" sz="1600" dirty="0" smtClean="0">
                <a:latin typeface="Arial" charset="0"/>
              </a:rPr>
              <a:t> – </a:t>
            </a:r>
            <a:r>
              <a:rPr lang="ru-RU" sz="1600" dirty="0" smtClean="0">
                <a:latin typeface="Arial" charset="0"/>
              </a:rPr>
              <a:t>это </a:t>
            </a:r>
            <a:r>
              <a:rPr lang="ru-RU" sz="1600" b="1" dirty="0" smtClean="0">
                <a:latin typeface="Arial" charset="0"/>
              </a:rPr>
              <a:t>Я</a:t>
            </a:r>
            <a:r>
              <a:rPr lang="ru-RU" sz="1600" dirty="0" smtClean="0">
                <a:latin typeface="Arial" charset="0"/>
              </a:rPr>
              <a:t> и сначала вам может быть не понятно, почему предложение </a:t>
            </a:r>
            <a:r>
              <a:rPr lang="ru-RU" sz="1600" b="1" i="1" u="sng" dirty="0" smtClean="0">
                <a:latin typeface="Arial" charset="0"/>
              </a:rPr>
              <a:t>У меня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b="1" i="1" dirty="0" smtClean="0">
                <a:latin typeface="Arial" charset="0"/>
              </a:rPr>
              <a:t>что-то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b="1" u="sng" dirty="0" smtClean="0">
                <a:latin typeface="Arial" charset="0"/>
              </a:rPr>
              <a:t>есть</a:t>
            </a:r>
            <a:r>
              <a:rPr lang="ru-RU" sz="1600" dirty="0" smtClean="0">
                <a:latin typeface="Arial" charset="0"/>
              </a:rPr>
              <a:t> нужно на английский язык переводить, начиная со слова </a:t>
            </a:r>
            <a:r>
              <a:rPr lang="en-US" sz="1600" b="1" dirty="0" smtClean="0">
                <a:latin typeface="Arial" charset="0"/>
              </a:rPr>
              <a:t>I</a:t>
            </a:r>
            <a:r>
              <a:rPr lang="en-US" sz="1600" dirty="0" smtClean="0">
                <a:latin typeface="Arial" charset="0"/>
              </a:rPr>
              <a:t>.</a:t>
            </a:r>
            <a:r>
              <a:rPr lang="ru-RU" sz="1600" dirty="0" smtClean="0">
                <a:latin typeface="Arial" charset="0"/>
              </a:rPr>
              <a:t> Часто, чтобы избежать подобных трудностей, переводят этот глагол словом </a:t>
            </a:r>
            <a:r>
              <a:rPr lang="ru-RU" sz="1600" b="1" dirty="0" smtClean="0">
                <a:latin typeface="Arial" charset="0"/>
              </a:rPr>
              <a:t>иметь</a:t>
            </a:r>
            <a:r>
              <a:rPr lang="ru-RU" sz="1600" dirty="0" smtClean="0">
                <a:latin typeface="Arial" charset="0"/>
              </a:rPr>
              <a:t>, тогда всё кажется очень простым: </a:t>
            </a:r>
            <a:r>
              <a:rPr lang="ru-RU" sz="1600" i="1" dirty="0" smtClean="0">
                <a:latin typeface="Arial" charset="0"/>
              </a:rPr>
              <a:t>Я имею</a:t>
            </a:r>
            <a:r>
              <a:rPr lang="ru-RU" sz="1600" dirty="0" smtClean="0">
                <a:latin typeface="Arial" charset="0"/>
              </a:rPr>
              <a:t>… → </a:t>
            </a:r>
            <a:r>
              <a:rPr lang="en-US" sz="1600" i="1" dirty="0" smtClean="0">
                <a:latin typeface="Arial" charset="0"/>
              </a:rPr>
              <a:t>I </a:t>
            </a:r>
            <a:r>
              <a:rPr lang="en-US" sz="1600" i="1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en-US" sz="1600" i="1" dirty="0" smtClean="0">
                <a:latin typeface="Arial" charset="0"/>
              </a:rPr>
              <a:t> got</a:t>
            </a:r>
            <a:r>
              <a:rPr lang="en-US" sz="1600" dirty="0" smtClean="0">
                <a:latin typeface="Arial" charset="0"/>
              </a:rPr>
              <a:t> … .  </a:t>
            </a:r>
            <a:endParaRPr lang="ru-RU" sz="1600" dirty="0" smtClean="0">
              <a:latin typeface="Arial" charset="0"/>
            </a:endParaRPr>
          </a:p>
          <a:p>
            <a:pPr algn="ctr"/>
            <a:endParaRPr lang="ru-RU" sz="1600" dirty="0" smtClean="0">
              <a:latin typeface="Arial" charset="0"/>
            </a:endParaRPr>
          </a:p>
          <a:p>
            <a:pPr algn="ctr"/>
            <a:r>
              <a:rPr lang="ru-RU" sz="1600" dirty="0" smtClean="0">
                <a:latin typeface="Arial" charset="0"/>
              </a:rPr>
              <a:t>Обратите </a:t>
            </a:r>
            <a:r>
              <a:rPr lang="ru-RU" sz="1600" dirty="0">
                <a:latin typeface="Arial" charset="0"/>
              </a:rPr>
              <a:t>внимание на то, </a:t>
            </a:r>
            <a:r>
              <a:rPr lang="ru-RU" sz="1600" dirty="0" smtClean="0">
                <a:latin typeface="Arial" charset="0"/>
              </a:rPr>
              <a:t>что</a:t>
            </a:r>
          </a:p>
          <a:p>
            <a:endParaRPr lang="ru-RU" sz="1600" dirty="0">
              <a:latin typeface="Arial" charset="0"/>
            </a:endParaRPr>
          </a:p>
          <a:p>
            <a:r>
              <a:rPr lang="en-US" sz="1600" i="1" dirty="0" smtClean="0">
                <a:latin typeface="Arial" charset="0"/>
              </a:rPr>
              <a:t>                    </a:t>
            </a:r>
            <a:r>
              <a:rPr lang="ru-RU" sz="1600" i="1" dirty="0" smtClean="0">
                <a:latin typeface="Arial" charset="0"/>
              </a:rPr>
              <a:t>I </a:t>
            </a:r>
            <a:r>
              <a:rPr lang="ru-RU" sz="1600" i="1" dirty="0" err="1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ru-RU" sz="1600" i="1" dirty="0">
                <a:latin typeface="Arial" charset="0"/>
              </a:rPr>
              <a:t> </a:t>
            </a:r>
            <a:r>
              <a:rPr lang="ru-RU" sz="1600" i="1" dirty="0" err="1">
                <a:latin typeface="Arial" charset="0"/>
              </a:rPr>
              <a:t>got</a:t>
            </a:r>
            <a:r>
              <a:rPr lang="ru-RU" sz="1600" i="1" dirty="0">
                <a:latin typeface="Arial" charset="0"/>
              </a:rPr>
              <a:t> → У меня есть…</a:t>
            </a:r>
          </a:p>
          <a:p>
            <a:r>
              <a:rPr lang="en-US" sz="1600" i="1" dirty="0" smtClean="0">
                <a:latin typeface="Arial" charset="0"/>
              </a:rPr>
              <a:t>                   </a:t>
            </a:r>
            <a:r>
              <a:rPr lang="ru-RU" sz="1600" i="1" dirty="0" err="1" smtClean="0">
                <a:latin typeface="Arial" charset="0"/>
              </a:rPr>
              <a:t>You</a:t>
            </a:r>
            <a:r>
              <a:rPr lang="ru-RU" sz="1600" i="1" dirty="0" smtClean="0">
                <a:latin typeface="Arial" charset="0"/>
              </a:rPr>
              <a:t> </a:t>
            </a:r>
            <a:r>
              <a:rPr lang="ru-RU" sz="1600" i="1" dirty="0" err="1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ru-RU" sz="1600" i="1" dirty="0">
                <a:latin typeface="Arial" charset="0"/>
              </a:rPr>
              <a:t> </a:t>
            </a:r>
            <a:r>
              <a:rPr lang="ru-RU" sz="1600" i="1" dirty="0" err="1">
                <a:latin typeface="Arial" charset="0"/>
              </a:rPr>
              <a:t>got</a:t>
            </a:r>
            <a:r>
              <a:rPr lang="ru-RU" sz="1600" i="1" dirty="0">
                <a:latin typeface="Arial" charset="0"/>
              </a:rPr>
              <a:t> → У тебя есть…</a:t>
            </a:r>
          </a:p>
          <a:p>
            <a:r>
              <a:rPr lang="en-US" sz="1600" i="1" dirty="0" smtClean="0">
                <a:latin typeface="Arial" charset="0"/>
              </a:rPr>
              <a:t>                </a:t>
            </a:r>
            <a:r>
              <a:rPr lang="ru-RU" sz="1600" i="1" dirty="0" err="1" smtClean="0">
                <a:latin typeface="Arial" charset="0"/>
              </a:rPr>
              <a:t>He</a:t>
            </a:r>
            <a:r>
              <a:rPr lang="ru-RU" sz="1600" i="1" dirty="0" smtClean="0">
                <a:latin typeface="Arial" charset="0"/>
              </a:rPr>
              <a:t> </a:t>
            </a:r>
            <a:r>
              <a:rPr lang="ru-RU" sz="1600" i="1" dirty="0" err="1">
                <a:solidFill>
                  <a:srgbClr val="FF3300"/>
                </a:solidFill>
                <a:latin typeface="Arial" charset="0"/>
              </a:rPr>
              <a:t>has</a:t>
            </a:r>
            <a:r>
              <a:rPr lang="ru-RU" sz="1600" i="1" dirty="0">
                <a:latin typeface="Arial" charset="0"/>
              </a:rPr>
              <a:t> </a:t>
            </a:r>
            <a:r>
              <a:rPr lang="ru-RU" sz="1600" i="1" dirty="0" err="1">
                <a:latin typeface="Arial" charset="0"/>
              </a:rPr>
              <a:t>got</a:t>
            </a:r>
            <a:r>
              <a:rPr lang="ru-RU" sz="1600" i="1" dirty="0">
                <a:latin typeface="Arial" charset="0"/>
              </a:rPr>
              <a:t> → У него есть… </a:t>
            </a:r>
            <a:r>
              <a:rPr lang="en-US" sz="1600" i="1" dirty="0" smtClean="0">
                <a:latin typeface="Arial" charset="0"/>
              </a:rPr>
              <a:t>       </a:t>
            </a:r>
            <a:r>
              <a:rPr lang="ru-RU" sz="1600" dirty="0" smtClean="0">
                <a:latin typeface="Arial" charset="0"/>
              </a:rPr>
              <a:t>и </a:t>
            </a:r>
            <a:r>
              <a:rPr lang="ru-RU" sz="1600" dirty="0">
                <a:latin typeface="Arial" charset="0"/>
              </a:rPr>
              <a:t>т.д.</a:t>
            </a:r>
          </a:p>
          <a:p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07704" y="914191"/>
            <a:ext cx="532859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latin typeface="Arial" charset="0"/>
              </a:rPr>
              <a:t>Обратите внимание на то, что, когда в предложении стоит </a:t>
            </a:r>
            <a:r>
              <a:rPr lang="en-US" sz="1600" b="1" dirty="0" smtClean="0">
                <a:solidFill>
                  <a:srgbClr val="FF3300"/>
                </a:solidFill>
                <a:latin typeface="Arial" charset="0"/>
              </a:rPr>
              <a:t>he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/ </a:t>
            </a:r>
            <a:r>
              <a:rPr lang="en-US" sz="1600" b="1" dirty="0" smtClean="0">
                <a:solidFill>
                  <a:srgbClr val="FF3300"/>
                </a:solidFill>
                <a:latin typeface="Arial" charset="0"/>
              </a:rPr>
              <a:t>she</a:t>
            </a:r>
            <a:r>
              <a:rPr lang="en-US" sz="1600" dirty="0" smtClean="0">
                <a:latin typeface="Arial" charset="0"/>
              </a:rPr>
              <a:t> / </a:t>
            </a:r>
            <a:r>
              <a:rPr lang="en-US" sz="1600" b="1" dirty="0" smtClean="0">
                <a:solidFill>
                  <a:srgbClr val="FF3300"/>
                </a:solidFill>
                <a:latin typeface="Arial" charset="0"/>
              </a:rPr>
              <a:t>it</a:t>
            </a:r>
            <a:r>
              <a:rPr lang="en-US" sz="1600" dirty="0" smtClean="0">
                <a:latin typeface="Arial" charset="0"/>
              </a:rPr>
              <a:t>, </a:t>
            </a:r>
            <a:r>
              <a:rPr lang="ru-RU" sz="1600" dirty="0" smtClean="0">
                <a:latin typeface="Arial" charset="0"/>
              </a:rPr>
              <a:t>употребляется форма </a:t>
            </a:r>
            <a:r>
              <a:rPr lang="en-US" sz="1600" b="1" u="sng" dirty="0" smtClean="0">
                <a:solidFill>
                  <a:srgbClr val="FF3300"/>
                </a:solidFill>
                <a:latin typeface="Arial" charset="0"/>
              </a:rPr>
              <a:t>has</a:t>
            </a:r>
            <a:r>
              <a:rPr lang="en-US" sz="1600" dirty="0" smtClean="0">
                <a:latin typeface="Arial" charset="0"/>
              </a:rPr>
              <a:t>.</a:t>
            </a:r>
          </a:p>
          <a:p>
            <a:endParaRPr lang="en-US" sz="1600" dirty="0">
              <a:latin typeface="Arial" charset="0"/>
            </a:endParaRPr>
          </a:p>
          <a:p>
            <a:r>
              <a:rPr lang="ru-RU" sz="1600" dirty="0" smtClean="0">
                <a:latin typeface="Arial" charset="0"/>
              </a:rPr>
              <a:t>Для того, чтобы сказать, что у кого-то чего-то нет </a:t>
            </a:r>
            <a:r>
              <a:rPr lang="ru-RU" sz="1600" b="1" i="1" dirty="0" smtClean="0">
                <a:latin typeface="Arial" charset="0"/>
              </a:rPr>
              <a:t>(У него нет собаки)</a:t>
            </a:r>
            <a:r>
              <a:rPr lang="ru-RU" sz="1600" dirty="0" smtClean="0">
                <a:latin typeface="Arial" charset="0"/>
              </a:rPr>
              <a:t>, нужно после глагола </a:t>
            </a:r>
            <a:r>
              <a:rPr lang="en-US" sz="1600" b="1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ru-RU" sz="1600" b="1" dirty="0" smtClean="0">
                <a:latin typeface="Arial" charset="0"/>
              </a:rPr>
              <a:t> </a:t>
            </a:r>
            <a:r>
              <a:rPr lang="ru-RU" sz="1600" b="1" dirty="0" smtClean="0">
                <a:solidFill>
                  <a:srgbClr val="FF33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FF3300"/>
                </a:solidFill>
                <a:latin typeface="Arial" charset="0"/>
              </a:rPr>
              <a:t>has) </a:t>
            </a:r>
            <a:r>
              <a:rPr lang="ru-RU" sz="1600" dirty="0" smtClean="0">
                <a:latin typeface="Arial" charset="0"/>
              </a:rPr>
              <a:t>поставить частицу </a:t>
            </a:r>
            <a:r>
              <a:rPr lang="en-US" sz="1600" b="1" dirty="0" smtClean="0">
                <a:latin typeface="Arial" charset="0"/>
              </a:rPr>
              <a:t>not</a:t>
            </a:r>
            <a:r>
              <a:rPr lang="en-US" sz="1600" dirty="0" smtClean="0">
                <a:latin typeface="Arial" charset="0"/>
              </a:rPr>
              <a:t>.</a:t>
            </a:r>
          </a:p>
          <a:p>
            <a:r>
              <a:rPr lang="en-US" sz="1600" i="1" dirty="0" smtClean="0">
                <a:latin typeface="Arial" charset="0"/>
              </a:rPr>
              <a:t>I </a:t>
            </a:r>
            <a:r>
              <a:rPr lang="en-US" sz="1600" i="1" u="sng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en-US" sz="1600" i="1" u="sng" dirty="0" smtClean="0">
                <a:latin typeface="Arial" charset="0"/>
              </a:rPr>
              <a:t> </a:t>
            </a:r>
            <a:r>
              <a:rPr lang="en-US" sz="1600" b="1" i="1" u="sng" dirty="0" smtClean="0">
                <a:latin typeface="Arial" charset="0"/>
              </a:rPr>
              <a:t>not</a:t>
            </a:r>
            <a:r>
              <a:rPr lang="en-US" sz="1600" i="1" u="sng" dirty="0" smtClean="0">
                <a:latin typeface="Arial" charset="0"/>
              </a:rPr>
              <a:t> got (= </a:t>
            </a:r>
            <a:r>
              <a:rPr lang="en-US" sz="1600" i="1" u="sng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en-US" sz="1600" b="1" i="1" u="sng" dirty="0" smtClean="0">
                <a:latin typeface="Arial" charset="0"/>
              </a:rPr>
              <a:t>n’t</a:t>
            </a:r>
            <a:r>
              <a:rPr lang="en-US" sz="1600" i="1" u="sng" dirty="0" smtClean="0">
                <a:latin typeface="Arial" charset="0"/>
              </a:rPr>
              <a:t> got)</a:t>
            </a:r>
            <a:r>
              <a:rPr lang="en-US" sz="1600" i="1" dirty="0" smtClean="0">
                <a:latin typeface="Arial" charset="0"/>
              </a:rPr>
              <a:t> a dog. </a:t>
            </a:r>
            <a:r>
              <a:rPr lang="en-US" sz="1600" dirty="0" smtClean="0">
                <a:latin typeface="Arial" charset="0"/>
              </a:rPr>
              <a:t>– </a:t>
            </a:r>
            <a:r>
              <a:rPr lang="ru-RU" sz="1600" dirty="0" smtClean="0">
                <a:latin typeface="Arial" charset="0"/>
              </a:rPr>
              <a:t>У меня нет собаки.</a:t>
            </a:r>
          </a:p>
          <a:p>
            <a:r>
              <a:rPr lang="en-US" sz="1600" i="1" dirty="0" smtClean="0">
                <a:latin typeface="Arial" charset="0"/>
              </a:rPr>
              <a:t>She </a:t>
            </a:r>
            <a:r>
              <a:rPr lang="en-US" sz="1600" i="1" u="sng" dirty="0" smtClean="0">
                <a:solidFill>
                  <a:srgbClr val="FF3300"/>
                </a:solidFill>
                <a:latin typeface="Arial" charset="0"/>
              </a:rPr>
              <a:t>has</a:t>
            </a:r>
            <a:r>
              <a:rPr lang="en-US" sz="1600" i="1" u="sng" dirty="0" smtClean="0">
                <a:latin typeface="Arial" charset="0"/>
              </a:rPr>
              <a:t> </a:t>
            </a:r>
            <a:r>
              <a:rPr lang="en-US" sz="1600" b="1" i="1" u="sng" dirty="0" smtClean="0">
                <a:latin typeface="Arial" charset="0"/>
              </a:rPr>
              <a:t>not</a:t>
            </a:r>
            <a:r>
              <a:rPr lang="en-US" sz="1600" i="1" u="sng" dirty="0" smtClean="0">
                <a:latin typeface="Arial" charset="0"/>
              </a:rPr>
              <a:t> got </a:t>
            </a:r>
            <a:r>
              <a:rPr lang="ru-RU" sz="1600" i="1" u="sng" dirty="0" smtClean="0">
                <a:latin typeface="Arial" charset="0"/>
              </a:rPr>
              <a:t>(= </a:t>
            </a:r>
            <a:r>
              <a:rPr lang="en-US" sz="1600" i="1" u="sng" dirty="0" smtClean="0">
                <a:solidFill>
                  <a:srgbClr val="FF3300"/>
                </a:solidFill>
                <a:latin typeface="Arial" charset="0"/>
              </a:rPr>
              <a:t>has</a:t>
            </a:r>
            <a:r>
              <a:rPr lang="en-US" sz="1600" b="1" i="1" u="sng" dirty="0" smtClean="0">
                <a:latin typeface="Arial" charset="0"/>
              </a:rPr>
              <a:t>n’t</a:t>
            </a:r>
            <a:r>
              <a:rPr lang="en-US" sz="1600" i="1" u="sng" dirty="0" smtClean="0">
                <a:latin typeface="Arial" charset="0"/>
              </a:rPr>
              <a:t> got)</a:t>
            </a:r>
            <a:r>
              <a:rPr lang="en-US" sz="1600" i="1" dirty="0" smtClean="0">
                <a:latin typeface="Arial" charset="0"/>
              </a:rPr>
              <a:t> a friend. </a:t>
            </a:r>
            <a:r>
              <a:rPr lang="en-US" sz="1600" dirty="0" smtClean="0">
                <a:latin typeface="Arial" charset="0"/>
              </a:rPr>
              <a:t>– </a:t>
            </a:r>
            <a:r>
              <a:rPr lang="ru-RU" sz="1600" dirty="0" smtClean="0">
                <a:latin typeface="Arial" charset="0"/>
              </a:rPr>
              <a:t>У неё нет друга.</a:t>
            </a:r>
          </a:p>
          <a:p>
            <a:r>
              <a:rPr lang="en-US" sz="1600" i="1" dirty="0" smtClean="0">
                <a:latin typeface="Arial" charset="0"/>
              </a:rPr>
              <a:t>We </a:t>
            </a:r>
            <a:r>
              <a:rPr lang="en-US" sz="1600" i="1" u="sng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en-US" sz="1600" i="1" u="sng" dirty="0" smtClean="0">
                <a:latin typeface="Arial" charset="0"/>
              </a:rPr>
              <a:t> </a:t>
            </a:r>
            <a:r>
              <a:rPr lang="en-US" sz="1600" b="1" i="1" u="sng" dirty="0" smtClean="0">
                <a:latin typeface="Arial" charset="0"/>
              </a:rPr>
              <a:t>not</a:t>
            </a:r>
            <a:r>
              <a:rPr lang="en-US" sz="1600" i="1" u="sng" dirty="0" smtClean="0">
                <a:latin typeface="Arial" charset="0"/>
              </a:rPr>
              <a:t> got(= </a:t>
            </a:r>
            <a:r>
              <a:rPr lang="en-US" sz="1600" i="1" u="sng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en-US" sz="1600" b="1" i="1" u="sng" dirty="0" smtClean="0">
                <a:latin typeface="Arial" charset="0"/>
              </a:rPr>
              <a:t>n’t</a:t>
            </a:r>
            <a:r>
              <a:rPr lang="en-US" sz="1600" i="1" u="sng" dirty="0" smtClean="0">
                <a:latin typeface="Arial" charset="0"/>
              </a:rPr>
              <a:t> got)</a:t>
            </a:r>
            <a:r>
              <a:rPr lang="en-US" sz="1600" i="1" dirty="0" smtClean="0">
                <a:latin typeface="Arial" charset="0"/>
              </a:rPr>
              <a:t> a cat.</a:t>
            </a:r>
            <a:r>
              <a:rPr lang="en-US" sz="1600" dirty="0" smtClean="0">
                <a:latin typeface="Arial" charset="0"/>
              </a:rPr>
              <a:t> – </a:t>
            </a:r>
            <a:r>
              <a:rPr lang="ru-RU" sz="1600" dirty="0" smtClean="0">
                <a:latin typeface="Arial" charset="0"/>
              </a:rPr>
              <a:t>У нас нет кошки.</a:t>
            </a:r>
          </a:p>
          <a:p>
            <a:r>
              <a:rPr lang="en-US" sz="1600" i="1" dirty="0" smtClean="0">
                <a:latin typeface="Arial" charset="0"/>
              </a:rPr>
              <a:t>They </a:t>
            </a:r>
            <a:r>
              <a:rPr lang="en-US" sz="1600" i="1" u="sng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en-US" sz="1600" i="1" u="sng" dirty="0" smtClean="0">
                <a:latin typeface="Arial" charset="0"/>
              </a:rPr>
              <a:t> </a:t>
            </a:r>
            <a:r>
              <a:rPr lang="en-US" sz="1600" b="1" i="1" u="sng" dirty="0" smtClean="0">
                <a:latin typeface="Arial" charset="0"/>
              </a:rPr>
              <a:t>not</a:t>
            </a:r>
            <a:r>
              <a:rPr lang="en-US" sz="1600" i="1" u="sng" dirty="0" smtClean="0">
                <a:latin typeface="Arial" charset="0"/>
              </a:rPr>
              <a:t> got(= </a:t>
            </a:r>
            <a:r>
              <a:rPr lang="en-US" sz="1600" i="1" u="sng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en-US" sz="1600" b="1" i="1" u="sng" dirty="0" smtClean="0">
                <a:latin typeface="Arial" charset="0"/>
              </a:rPr>
              <a:t>n’t</a:t>
            </a:r>
            <a:r>
              <a:rPr lang="en-US" sz="1600" i="1" u="sng" dirty="0" smtClean="0">
                <a:latin typeface="Arial" charset="0"/>
              </a:rPr>
              <a:t> got)</a:t>
            </a:r>
            <a:r>
              <a:rPr lang="en-US" sz="1600" i="1" dirty="0" smtClean="0">
                <a:latin typeface="Arial" charset="0"/>
              </a:rPr>
              <a:t> a bike. </a:t>
            </a:r>
            <a:r>
              <a:rPr lang="en-US" sz="1600" dirty="0" smtClean="0">
                <a:latin typeface="Arial" charset="0"/>
              </a:rPr>
              <a:t>– </a:t>
            </a:r>
            <a:r>
              <a:rPr lang="ru-RU" sz="1600" dirty="0" smtClean="0">
                <a:latin typeface="Arial" charset="0"/>
              </a:rPr>
              <a:t>У них нет велосипеда.</a:t>
            </a:r>
          </a:p>
          <a:p>
            <a:endParaRPr lang="ru-RU" sz="1600" dirty="0"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3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07704" y="764704"/>
            <a:ext cx="5328592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latin typeface="Arial" charset="0"/>
              </a:rPr>
              <a:t>Чтобы задать вопрос, нужно глагол </a:t>
            </a:r>
            <a:r>
              <a:rPr lang="en-US" sz="1600" b="1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FF3300"/>
                </a:solidFill>
                <a:latin typeface="Arial" charset="0"/>
              </a:rPr>
              <a:t>(has)</a:t>
            </a:r>
            <a:r>
              <a:rPr lang="ru-RU" sz="1600" dirty="0" smtClean="0">
                <a:latin typeface="Arial" charset="0"/>
              </a:rPr>
              <a:t>, который в утвердительном предложении стоит на втором месте, вынести вперёд и поставить </a:t>
            </a:r>
            <a:r>
              <a:rPr lang="ru-RU" sz="1600" u="sng" dirty="0" smtClean="0">
                <a:latin typeface="Arial" charset="0"/>
              </a:rPr>
              <a:t>перед подлежащим.</a:t>
            </a:r>
            <a:r>
              <a:rPr lang="ru-RU" sz="1600" dirty="0" smtClean="0">
                <a:latin typeface="Arial" charset="0"/>
              </a:rPr>
              <a:t> (Вы помните, что общие вопросы начинаются с глагола.)</a:t>
            </a:r>
            <a:endParaRPr lang="en-US" sz="1600" dirty="0" smtClean="0">
              <a:latin typeface="Arial" charset="0"/>
            </a:endParaRPr>
          </a:p>
          <a:p>
            <a:endParaRPr lang="en-US" sz="1600" dirty="0">
              <a:latin typeface="Arial" charset="0"/>
            </a:endParaRPr>
          </a:p>
          <a:p>
            <a:r>
              <a:rPr lang="en-US" sz="1600" i="1" dirty="0" smtClean="0">
                <a:latin typeface="Arial" charset="0"/>
              </a:rPr>
              <a:t>                          </a:t>
            </a:r>
            <a:r>
              <a:rPr lang="en-US" sz="1600" i="1" u="sng" dirty="0" smtClean="0">
                <a:latin typeface="Arial" charset="0"/>
              </a:rPr>
              <a:t>He</a:t>
            </a:r>
            <a:r>
              <a:rPr lang="en-US" sz="1600" i="1" dirty="0" smtClean="0">
                <a:latin typeface="Arial" charset="0"/>
              </a:rPr>
              <a:t> </a:t>
            </a:r>
            <a:r>
              <a:rPr lang="en-US" sz="1600" b="1" i="1" u="sng" dirty="0" smtClean="0">
                <a:solidFill>
                  <a:srgbClr val="FF3300"/>
                </a:solidFill>
                <a:latin typeface="Arial" charset="0"/>
              </a:rPr>
              <a:t>has </a:t>
            </a:r>
            <a:r>
              <a:rPr lang="en-US" sz="1600" i="1" dirty="0" smtClean="0">
                <a:latin typeface="Arial" charset="0"/>
              </a:rPr>
              <a:t>got a dog.</a:t>
            </a:r>
          </a:p>
          <a:p>
            <a:r>
              <a:rPr lang="en-US" sz="1600" i="1" dirty="0" smtClean="0">
                <a:latin typeface="Arial" charset="0"/>
              </a:rPr>
              <a:t>                          </a:t>
            </a:r>
          </a:p>
          <a:p>
            <a:r>
              <a:rPr lang="en-US" sz="1600" i="1" dirty="0">
                <a:latin typeface="Arial" charset="0"/>
              </a:rPr>
              <a:t> </a:t>
            </a:r>
            <a:r>
              <a:rPr lang="en-US" sz="1600" i="1" dirty="0" smtClean="0">
                <a:latin typeface="Arial" charset="0"/>
              </a:rPr>
              <a:t>                         </a:t>
            </a:r>
            <a:r>
              <a:rPr lang="en-US" sz="1600" b="1" i="1" u="sng" dirty="0" smtClean="0">
                <a:solidFill>
                  <a:srgbClr val="FF3300"/>
                </a:solidFill>
                <a:latin typeface="Arial" charset="0"/>
              </a:rPr>
              <a:t>Has</a:t>
            </a:r>
            <a:r>
              <a:rPr lang="en-US" sz="1600" b="1" i="1" dirty="0" smtClean="0">
                <a:latin typeface="Arial" charset="0"/>
              </a:rPr>
              <a:t> </a:t>
            </a:r>
            <a:r>
              <a:rPr lang="en-US" sz="1600" i="1" u="sng" dirty="0" smtClean="0">
                <a:latin typeface="Arial" charset="0"/>
              </a:rPr>
              <a:t>he</a:t>
            </a:r>
            <a:r>
              <a:rPr lang="en-US" sz="1600" i="1" dirty="0" smtClean="0">
                <a:latin typeface="Arial" charset="0"/>
              </a:rPr>
              <a:t> got a dog?</a:t>
            </a:r>
          </a:p>
          <a:p>
            <a:endParaRPr lang="en-US" sz="1600" i="1" dirty="0">
              <a:latin typeface="Arial" charset="0"/>
            </a:endParaRPr>
          </a:p>
          <a:p>
            <a:r>
              <a:rPr lang="en-US" sz="1600" i="1" u="sng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en-US" sz="1600" i="1" u="sng" dirty="0" smtClean="0">
                <a:latin typeface="Arial" charset="0"/>
              </a:rPr>
              <a:t> you got</a:t>
            </a:r>
            <a:r>
              <a:rPr lang="en-US" sz="1600" i="1" dirty="0" smtClean="0">
                <a:latin typeface="Arial" charset="0"/>
              </a:rPr>
              <a:t> a cat? – </a:t>
            </a:r>
            <a:r>
              <a:rPr lang="ru-RU" sz="1600" dirty="0" smtClean="0">
                <a:latin typeface="Arial" charset="0"/>
              </a:rPr>
              <a:t>У вас есть кошка?</a:t>
            </a:r>
          </a:p>
          <a:p>
            <a:r>
              <a:rPr lang="en-US" sz="1600" i="1" u="sng" dirty="0" smtClean="0">
                <a:solidFill>
                  <a:srgbClr val="FF3300"/>
                </a:solidFill>
                <a:latin typeface="Arial" charset="0"/>
              </a:rPr>
              <a:t>Has</a:t>
            </a:r>
            <a:r>
              <a:rPr lang="en-US" sz="1600" i="1" u="sng" dirty="0" smtClean="0">
                <a:latin typeface="Arial" charset="0"/>
              </a:rPr>
              <a:t> she got </a:t>
            </a:r>
            <a:r>
              <a:rPr lang="en-US" sz="1600" i="1" dirty="0" smtClean="0">
                <a:latin typeface="Arial" charset="0"/>
              </a:rPr>
              <a:t>a friend? – </a:t>
            </a:r>
            <a:r>
              <a:rPr lang="ru-RU" sz="1600" dirty="0" smtClean="0">
                <a:latin typeface="Arial" charset="0"/>
              </a:rPr>
              <a:t>У неё есть друг?</a:t>
            </a:r>
            <a:endParaRPr lang="en-US" sz="1600" dirty="0" smtClean="0">
              <a:latin typeface="Arial" charset="0"/>
            </a:endParaRPr>
          </a:p>
          <a:p>
            <a:r>
              <a:rPr lang="en-US" sz="1600" i="1" u="sng" dirty="0" smtClean="0">
                <a:solidFill>
                  <a:srgbClr val="FF3300"/>
                </a:solidFill>
                <a:latin typeface="Arial" charset="0"/>
              </a:rPr>
              <a:t>Has</a:t>
            </a:r>
            <a:r>
              <a:rPr lang="en-US" sz="1600" i="1" u="sng" dirty="0" smtClean="0">
                <a:latin typeface="Arial" charset="0"/>
              </a:rPr>
              <a:t> he got </a:t>
            </a:r>
            <a:r>
              <a:rPr lang="en-US" sz="1600" i="1" dirty="0" smtClean="0">
                <a:latin typeface="Arial" charset="0"/>
              </a:rPr>
              <a:t>a pen? – </a:t>
            </a:r>
            <a:r>
              <a:rPr lang="ru-RU" sz="1600" dirty="0" smtClean="0">
                <a:latin typeface="Arial" charset="0"/>
              </a:rPr>
              <a:t>У него есть ручка?</a:t>
            </a:r>
          </a:p>
          <a:p>
            <a:r>
              <a:rPr lang="en-US" sz="1600" i="1" u="sng" dirty="0" smtClean="0">
                <a:solidFill>
                  <a:srgbClr val="CC66FF"/>
                </a:solidFill>
                <a:latin typeface="Arial" charset="0"/>
              </a:rPr>
              <a:t>Have</a:t>
            </a:r>
            <a:r>
              <a:rPr lang="en-US" sz="1600" i="1" u="sng" dirty="0" smtClean="0">
                <a:latin typeface="Arial" charset="0"/>
              </a:rPr>
              <a:t> they got </a:t>
            </a:r>
            <a:r>
              <a:rPr lang="en-US" sz="1600" i="1" dirty="0" smtClean="0">
                <a:latin typeface="Arial" charset="0"/>
              </a:rPr>
              <a:t>a box? – </a:t>
            </a:r>
            <a:r>
              <a:rPr lang="ru-RU" sz="1600" dirty="0" smtClean="0">
                <a:latin typeface="Arial" charset="0"/>
              </a:rPr>
              <a:t>У них есть коробка?</a:t>
            </a:r>
          </a:p>
          <a:p>
            <a:endParaRPr lang="ru-RU" sz="1600" dirty="0" smtClean="0">
              <a:latin typeface="Arial" charset="0"/>
            </a:endParaRPr>
          </a:p>
          <a:p>
            <a:endParaRPr lang="ru-RU" sz="1600" dirty="0">
              <a:latin typeface="Arial" charset="0"/>
            </a:endParaRPr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635896" y="252608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6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 слова. Тренажёр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Состав слова. Тренажёр.</Template>
  <TotalTime>505</TotalTime>
  <Words>1793</Words>
  <Application>Microsoft Office PowerPoint</Application>
  <PresentationFormat>Экран (4:3)</PresentationFormat>
  <Paragraphs>235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Состав слова. Тренажёр.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Дмитрий Каленюк</cp:lastModifiedBy>
  <cp:revision>196</cp:revision>
  <dcterms:created xsi:type="dcterms:W3CDTF">2011-07-25T10:29:45Z</dcterms:created>
  <dcterms:modified xsi:type="dcterms:W3CDTF">2011-07-30T10:29:30Z</dcterms:modified>
  <cp:contentStatus/>
</cp:coreProperties>
</file>