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73" r:id="rId15"/>
    <p:sldId id="272" r:id="rId16"/>
    <p:sldId id="271" r:id="rId17"/>
    <p:sldId id="270" r:id="rId18"/>
    <p:sldId id="269" r:id="rId19"/>
    <p:sldId id="268" r:id="rId20"/>
    <p:sldId id="28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7C30D"/>
    <a:srgbClr val="000099"/>
    <a:srgbClr val="CC00FF"/>
    <a:srgbClr val="FF0000"/>
    <a:srgbClr val="00B485"/>
    <a:srgbClr val="33CC33"/>
    <a:srgbClr val="00CC99"/>
    <a:srgbClr val="00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66902-018E-4704-9D4A-39530AF39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07F8-5359-4021-878B-29A08A27E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B53D9-B8FC-413F-87CE-7390EE1BC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2BA58-BD62-4B69-8FB2-80FCA5D46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DB66-AA21-41B9-AC8A-BB36553B3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02D5-F935-4E37-B900-F21FC160C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0B07-B40F-44F8-AF97-73CD9DC54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78C43-04E8-47DB-BC91-27CD5CF1A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99BE-580A-4062-A7C5-6841F040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5832-7102-4E6D-84C7-C43C2D835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4F55-8563-47F6-B78C-C3723D982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7DCDB9-74AD-4CCD-9533-6448F657E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OBMEN\&#1063;&#1072;&#1085;&#1090;1\09%20&#1044;&#1086;&#1088;&#1086;&#1078;&#1082;&#1072;%209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park.su/Gifs/PEOPLE/CHILDREN/baby14_1.gif" TargetMode="External"/><Relationship Id="rId2" Type="http://schemas.openxmlformats.org/officeDocument/2006/relationships/hyperlink" Target="http://office.microsoft.com/ru-ru/templates/CT010238361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fpark.su/Gifs/PEOPLE/CHILDREN/baby21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03966" y="1428736"/>
            <a:ext cx="1440000" cy="1440000"/>
            <a:chOff x="214282" y="428604"/>
            <a:chExt cx="1800000" cy="1800000"/>
          </a:xfrm>
        </p:grpSpPr>
        <p:grpSp>
          <p:nvGrpSpPr>
            <p:cNvPr id="5" name="Группа 183"/>
            <p:cNvGrpSpPr/>
            <p:nvPr/>
          </p:nvGrpSpPr>
          <p:grpSpPr>
            <a:xfrm>
              <a:off x="214282" y="428604"/>
              <a:ext cx="1800000" cy="1800000"/>
              <a:chOff x="1000100" y="1071546"/>
              <a:chExt cx="1800000" cy="18000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1000100" y="1071546"/>
                <a:ext cx="1800000" cy="180000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24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1000100" y="1214422"/>
                <a:ext cx="1039408" cy="84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 Box 387"/>
            <p:cNvSpPr txBox="1">
              <a:spLocks noChangeArrowheads="1"/>
            </p:cNvSpPr>
            <p:nvPr/>
          </p:nvSpPr>
          <p:spPr bwMode="auto">
            <a:xfrm>
              <a:off x="490518" y="428604"/>
              <a:ext cx="1295400" cy="165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R</a:t>
              </a:r>
              <a:endPara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42910" y="1571612"/>
            <a:ext cx="1440000" cy="1440000"/>
            <a:chOff x="1785918" y="311248"/>
            <a:chExt cx="1800000" cy="1800000"/>
          </a:xfrm>
        </p:grpSpPr>
        <p:grpSp>
          <p:nvGrpSpPr>
            <p:cNvPr id="10" name="Группа 180"/>
            <p:cNvGrpSpPr/>
            <p:nvPr/>
          </p:nvGrpSpPr>
          <p:grpSpPr>
            <a:xfrm>
              <a:off x="1785918" y="311248"/>
              <a:ext cx="1800000" cy="1800000"/>
              <a:chOff x="1000100" y="1071546"/>
              <a:chExt cx="1800000" cy="18000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1000100" y="1071546"/>
                <a:ext cx="1800000" cy="1800000"/>
              </a:xfrm>
              <a:prstGeom prst="ellipse">
                <a:avLst/>
              </a:prstGeom>
              <a:solidFill>
                <a:srgbClr val="FF339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Picture 24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1000100" y="1214422"/>
                <a:ext cx="1039408" cy="84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 Box 387"/>
            <p:cNvSpPr txBox="1">
              <a:spLocks noChangeArrowheads="1"/>
            </p:cNvSpPr>
            <p:nvPr/>
          </p:nvSpPr>
          <p:spPr bwMode="auto">
            <a:xfrm>
              <a:off x="2100364" y="353602"/>
              <a:ext cx="1295400" cy="165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</a:t>
              </a:r>
              <a:endPara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060958" y="2428868"/>
            <a:ext cx="1440000" cy="1440000"/>
            <a:chOff x="3214678" y="576437"/>
            <a:chExt cx="1800000" cy="1800000"/>
          </a:xfrm>
        </p:grpSpPr>
        <p:grpSp>
          <p:nvGrpSpPr>
            <p:cNvPr id="15" name="Группа 165"/>
            <p:cNvGrpSpPr/>
            <p:nvPr/>
          </p:nvGrpSpPr>
          <p:grpSpPr>
            <a:xfrm>
              <a:off x="3214678" y="576437"/>
              <a:ext cx="1800000" cy="1800000"/>
              <a:chOff x="1000100" y="1008955"/>
              <a:chExt cx="1800000" cy="1800000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000100" y="1008955"/>
                <a:ext cx="1800000" cy="1800000"/>
              </a:xfrm>
              <a:prstGeom prst="ellipse">
                <a:avLst/>
              </a:prstGeom>
              <a:solidFill>
                <a:srgbClr val="CC00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Picture 24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1000100" y="1214422"/>
                <a:ext cx="1039408" cy="84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 Box 387"/>
            <p:cNvSpPr txBox="1">
              <a:spLocks noChangeArrowheads="1"/>
            </p:cNvSpPr>
            <p:nvPr/>
          </p:nvSpPr>
          <p:spPr bwMode="auto">
            <a:xfrm>
              <a:off x="3451386" y="665735"/>
              <a:ext cx="1295400" cy="165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28860" y="4143380"/>
            <a:ext cx="423064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CHANT</a:t>
            </a:r>
            <a:endParaRPr lang="ru-RU" sz="8000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6078700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Непочатых Елена Владиславовна, 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иностранных языков МОУ Гимназии №3 г.Иркутска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03636" y="1774686"/>
            <a:ext cx="1440000" cy="1440000"/>
            <a:chOff x="3214678" y="576437"/>
            <a:chExt cx="1800000" cy="1800000"/>
          </a:xfrm>
        </p:grpSpPr>
        <p:grpSp>
          <p:nvGrpSpPr>
            <p:cNvPr id="23" name="Группа 165"/>
            <p:cNvGrpSpPr/>
            <p:nvPr/>
          </p:nvGrpSpPr>
          <p:grpSpPr>
            <a:xfrm>
              <a:off x="3214678" y="576437"/>
              <a:ext cx="1800000" cy="1800000"/>
              <a:chOff x="1000100" y="1008955"/>
              <a:chExt cx="1800000" cy="18000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000100" y="1008955"/>
                <a:ext cx="1800000" cy="1800000"/>
              </a:xfrm>
              <a:prstGeom prst="ellipse">
                <a:avLst/>
              </a:prstGeom>
              <a:solidFill>
                <a:srgbClr val="00B48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4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1000100" y="1214422"/>
                <a:ext cx="1039408" cy="84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Text Box 387"/>
            <p:cNvSpPr txBox="1">
              <a:spLocks noChangeArrowheads="1"/>
            </p:cNvSpPr>
            <p:nvPr/>
          </p:nvSpPr>
          <p:spPr bwMode="auto">
            <a:xfrm>
              <a:off x="3513698" y="804801"/>
              <a:ext cx="1295400" cy="131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D6009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988992" y="2214554"/>
            <a:ext cx="1440000" cy="1440000"/>
            <a:chOff x="3214678" y="576437"/>
            <a:chExt cx="1800000" cy="1800000"/>
          </a:xfrm>
        </p:grpSpPr>
        <p:grpSp>
          <p:nvGrpSpPr>
            <p:cNvPr id="28" name="Группа 165"/>
            <p:cNvGrpSpPr/>
            <p:nvPr/>
          </p:nvGrpSpPr>
          <p:grpSpPr>
            <a:xfrm>
              <a:off x="3214678" y="576437"/>
              <a:ext cx="1800000" cy="1800000"/>
              <a:chOff x="1000100" y="1008955"/>
              <a:chExt cx="1800000" cy="18000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1000100" y="1008955"/>
                <a:ext cx="1800000" cy="180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4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1000100" y="1214422"/>
                <a:ext cx="1039408" cy="84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" name="Text Box 387"/>
            <p:cNvSpPr txBox="1">
              <a:spLocks noChangeArrowheads="1"/>
            </p:cNvSpPr>
            <p:nvPr/>
          </p:nvSpPr>
          <p:spPr bwMode="auto">
            <a:xfrm>
              <a:off x="3407323" y="665735"/>
              <a:ext cx="1295400" cy="165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</a:t>
              </a:r>
              <a:endPara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203438" y="1357298"/>
            <a:ext cx="1440000" cy="1440000"/>
            <a:chOff x="3214678" y="576437"/>
            <a:chExt cx="1800000" cy="1800000"/>
          </a:xfrm>
        </p:grpSpPr>
        <p:grpSp>
          <p:nvGrpSpPr>
            <p:cNvPr id="33" name="Группа 165"/>
            <p:cNvGrpSpPr/>
            <p:nvPr/>
          </p:nvGrpSpPr>
          <p:grpSpPr>
            <a:xfrm>
              <a:off x="3214678" y="576437"/>
              <a:ext cx="1800000" cy="1800000"/>
              <a:chOff x="1000100" y="1008955"/>
              <a:chExt cx="1800000" cy="1800000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1000100" y="1008955"/>
                <a:ext cx="1800000" cy="180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Picture 242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1000100" y="1214422"/>
                <a:ext cx="1039408" cy="84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" name="Text Box 387"/>
            <p:cNvSpPr txBox="1">
              <a:spLocks noChangeArrowheads="1"/>
            </p:cNvSpPr>
            <p:nvPr/>
          </p:nvSpPr>
          <p:spPr bwMode="auto">
            <a:xfrm>
              <a:off x="3496620" y="708088"/>
              <a:ext cx="1295400" cy="165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</a:t>
              </a:r>
              <a:endPara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37" name="09 Дорожка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071678"/>
            <a:ext cx="2374351" cy="2304000"/>
          </a:xfrm>
          <a:prstGeom prst="rect">
            <a:avLst/>
          </a:prstGeom>
        </p:spPr>
      </p:pic>
    </p:spTree>
  </p:cSld>
  <p:clrMapOvr>
    <a:masterClrMapping/>
  </p:clrMapOvr>
  <p:transition advTm="909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Ii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ink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357298"/>
            <a:ext cx="4267917" cy="43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2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Jj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4288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jug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000240"/>
            <a:ext cx="4293527" cy="355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8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Kk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600079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kangaroo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0486" y="1500174"/>
            <a:ext cx="4650066" cy="389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25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Ll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35719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lamp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988492" y="1583616"/>
            <a:ext cx="4362458" cy="40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49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464347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Mm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4000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mouse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643050"/>
            <a:ext cx="3714753" cy="328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9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Nn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717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nest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000240"/>
            <a:ext cx="4557721" cy="34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42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Oo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43577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orange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604501" y="2110616"/>
            <a:ext cx="3868834" cy="307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47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715008" y="1643050"/>
            <a:ext cx="1714512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Pp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717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pin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409766" y="2091036"/>
            <a:ext cx="4710745" cy="267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5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Qq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4000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queen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445665" y="2055137"/>
            <a:ext cx="4610369" cy="29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8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3116421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Aa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ant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85860"/>
            <a:ext cx="468154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4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by14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143115"/>
            <a:ext cx="2252800" cy="2304000"/>
          </a:xfrm>
          <a:prstGeom prst="rect">
            <a:avLst/>
          </a:prstGeom>
        </p:spPr>
      </p:pic>
    </p:spTree>
  </p:cSld>
  <p:clrMapOvr>
    <a:masterClrMapping/>
  </p:clrMapOvr>
  <p:transition advTm="904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Rr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4000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rabbit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415386" y="1934106"/>
            <a:ext cx="4413750" cy="31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1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786446" y="1714488"/>
            <a:ext cx="285752" cy="500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Ss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4000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snake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538670" y="1319190"/>
            <a:ext cx="40671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48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Tt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9289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tree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53972" y="1667932"/>
            <a:ext cx="4498424" cy="351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2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Uu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54292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umbrella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714488"/>
            <a:ext cx="4071966" cy="392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57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215206" y="1643050"/>
            <a:ext cx="142876" cy="500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43570" y="1714488"/>
            <a:ext cx="142876" cy="500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Vv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71464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vest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6404" y="1285860"/>
            <a:ext cx="3953677" cy="42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29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450059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Ww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485778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window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1643050"/>
            <a:ext cx="292895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926258" y="1425804"/>
            <a:ext cx="3948118" cy="34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44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Xx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9289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box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971373" y="1529297"/>
            <a:ext cx="4333886" cy="413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36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Yy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4000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yacht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08814" y="2391988"/>
            <a:ext cx="4831639" cy="17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431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Zz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64320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zip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72819" y="2613735"/>
            <a:ext cx="479888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9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3372" y="1357298"/>
            <a:ext cx="50006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14686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Bb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bed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00108"/>
            <a:ext cx="45114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9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285728"/>
            <a:ext cx="4000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Links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099771"/>
            <a:ext cx="757242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50" dirty="0" smtClean="0">
                <a:latin typeface="+mn-lt"/>
              </a:rPr>
              <a:t> </a:t>
            </a:r>
            <a:r>
              <a:rPr lang="ru-RU" sz="2150" dirty="0" smtClean="0">
                <a:latin typeface="+mn-lt"/>
              </a:rPr>
              <a:t>Шаблон </a:t>
            </a:r>
            <a:r>
              <a:rPr lang="en-US" sz="2150" dirty="0" smtClean="0">
                <a:latin typeface="+mn-lt"/>
              </a:rPr>
              <a:t>Power Point </a:t>
            </a:r>
            <a:r>
              <a:rPr lang="ru-RU" sz="2150" dirty="0" smtClean="0">
                <a:latin typeface="+mn-lt"/>
              </a:rPr>
              <a:t>«Детский манеж» </a:t>
            </a:r>
            <a:r>
              <a:rPr lang="en-US" sz="2150" dirty="0" smtClean="0">
                <a:latin typeface="+mn-lt"/>
                <a:hlinkClick r:id="rId2"/>
              </a:rPr>
              <a:t>http://office.microsoft.com/ru-ru/templates/CT010238361.aspx#ai:TC010069046|</a:t>
            </a:r>
            <a:r>
              <a:rPr lang="ru-RU" sz="2150" dirty="0" smtClean="0">
                <a:latin typeface="+mn-lt"/>
              </a:rPr>
              <a:t> </a:t>
            </a:r>
            <a:endParaRPr lang="en-US" sz="215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150" dirty="0" smtClean="0">
                <a:latin typeface="+mn-lt"/>
              </a:rPr>
              <a:t> </a:t>
            </a:r>
            <a:r>
              <a:rPr lang="ru-RU" sz="2150" dirty="0" smtClean="0">
                <a:latin typeface="+mn-lt"/>
              </a:rPr>
              <a:t>Аудиозапись из курса</a:t>
            </a:r>
            <a:r>
              <a:rPr lang="en-US" sz="2150" dirty="0" smtClean="0">
                <a:latin typeface="+mn-lt"/>
              </a:rPr>
              <a:t> “</a:t>
            </a:r>
            <a:r>
              <a:rPr lang="en-US" sz="2150" dirty="0" err="1" smtClean="0">
                <a:latin typeface="+mn-lt"/>
              </a:rPr>
              <a:t>Letterfun</a:t>
            </a:r>
            <a:r>
              <a:rPr lang="en-US" sz="2150" dirty="0" smtClean="0">
                <a:latin typeface="+mn-lt"/>
              </a:rPr>
              <a:t>” Elizabeth Gray, Virginia </a:t>
            </a:r>
          </a:p>
          <a:p>
            <a:r>
              <a:rPr lang="en-US" sz="2150" dirty="0" smtClean="0">
                <a:latin typeface="+mn-lt"/>
              </a:rPr>
              <a:t>  Evans, Express Publishing, 2010.</a:t>
            </a:r>
            <a:endParaRPr lang="ru-RU" sz="215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150" dirty="0" smtClean="0">
                <a:latin typeface="+mn-lt"/>
              </a:rPr>
              <a:t> Иллюстрации из курса </a:t>
            </a:r>
            <a:r>
              <a:rPr lang="en-US" sz="2150" dirty="0" smtClean="0">
                <a:latin typeface="+mn-lt"/>
              </a:rPr>
              <a:t>“</a:t>
            </a:r>
            <a:r>
              <a:rPr lang="en-US" sz="2150" dirty="0" err="1" smtClean="0">
                <a:latin typeface="+mn-lt"/>
              </a:rPr>
              <a:t>Letterfun</a:t>
            </a:r>
            <a:r>
              <a:rPr lang="en-US" sz="2150" dirty="0" smtClean="0">
                <a:latin typeface="+mn-lt"/>
              </a:rPr>
              <a:t>” (picture flashcards) </a:t>
            </a:r>
          </a:p>
          <a:p>
            <a:r>
              <a:rPr lang="en-US" sz="2150" dirty="0" smtClean="0">
                <a:latin typeface="+mn-lt"/>
              </a:rPr>
              <a:t>  Elizabeth Gray, Virginia Evans, Express Publishing, 2009.</a:t>
            </a:r>
            <a:endParaRPr lang="ru-RU" sz="215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2150" dirty="0" smtClean="0">
                <a:latin typeface="+mn-lt"/>
              </a:rPr>
              <a:t> Анимированные изображения: </a:t>
            </a:r>
            <a:r>
              <a:rPr lang="en-US" sz="2150" dirty="0" smtClean="0">
                <a:latin typeface="+mn-lt"/>
                <a:hlinkClick r:id="rId3"/>
              </a:rPr>
              <a:t>http://www.gifpark.su/Gifs/PEOPLE/CHILDREN/baby14_1.gif</a:t>
            </a:r>
            <a:endParaRPr lang="ru-RU" sz="2150" dirty="0" smtClean="0">
              <a:latin typeface="+mn-lt"/>
            </a:endParaRPr>
          </a:p>
          <a:p>
            <a:r>
              <a:rPr lang="en-US" sz="2150" dirty="0" smtClean="0">
                <a:latin typeface="+mn-lt"/>
                <a:hlinkClick r:id="rId4"/>
              </a:rPr>
              <a:t>http://www.gifpark.su/Gifs/PEOPLE/CHILDREN/baby21.gif</a:t>
            </a:r>
            <a:r>
              <a:rPr lang="ru-RU" sz="2150" dirty="0" smtClean="0">
                <a:latin typeface="+mn-lt"/>
              </a:rPr>
              <a:t> </a:t>
            </a:r>
            <a:endParaRPr lang="en-US" sz="2150" dirty="0" smtClean="0">
              <a:latin typeface="+mn-lt"/>
            </a:endParaRPr>
          </a:p>
        </p:txBody>
      </p:sp>
    </p:spTree>
  </p:cSld>
  <p:clrMapOvr>
    <a:masterClrMapping/>
  </p:clrMapOvr>
  <p:transition advClick="0" advTm="30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Cc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cat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059475" y="1155443"/>
            <a:ext cx="3977812" cy="381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259297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Dd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dog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27144" y="1516402"/>
            <a:ext cx="4357719" cy="33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000760" y="1714488"/>
            <a:ext cx="121444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00694" y="1714488"/>
            <a:ext cx="121444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14686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Ee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egg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326539" y="1888511"/>
            <a:ext cx="3786211" cy="272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572000" y="1643050"/>
            <a:ext cx="121444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32" y="3259297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Ff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25003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flag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357298"/>
            <a:ext cx="4424384" cy="363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8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928934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Gg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35719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glass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518882" y="1839044"/>
            <a:ext cx="4046570" cy="33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37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187859"/>
            <a:ext cx="37862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Hh</a:t>
            </a:r>
            <a:endParaRPr lang="ru-RU" sz="2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35719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horse</a:t>
            </a:r>
            <a:endParaRPr lang="ru-RU" sz="10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 flipV="1">
            <a:off x="4085095" y="1415575"/>
            <a:ext cx="4807634" cy="38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91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оски детский">
  <a:themeElements>
    <a:clrScheme name="Другая 7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36727C"/>
      </a:hlink>
      <a:folHlink>
        <a:srgbClr val="00B0F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Полоски детский</Template>
  <TotalTime>120</TotalTime>
  <Words>136</Words>
  <Application>Microsoft Office PowerPoint</Application>
  <PresentationFormat>Экран (4:3)</PresentationFormat>
  <Paragraphs>69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Полоски детский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miss lorens</dc:creator>
  <cp:lastModifiedBy>www.PHILka.RU</cp:lastModifiedBy>
  <cp:revision>17</cp:revision>
  <dcterms:created xsi:type="dcterms:W3CDTF">2011-10-11T12:55:15Z</dcterms:created>
  <dcterms:modified xsi:type="dcterms:W3CDTF">2011-12-06T15:44:10Z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